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sldIdLst>
    <p:sldId id="256" r:id="rId5"/>
    <p:sldId id="257" r:id="rId6"/>
    <p:sldId id="258" r:id="rId7"/>
    <p:sldId id="260" r:id="rId8"/>
    <p:sldId id="261" r:id="rId9"/>
    <p:sldId id="264" r:id="rId10"/>
    <p:sldId id="262" r:id="rId11"/>
    <p:sldId id="268" r:id="rId12"/>
    <p:sldId id="263" r:id="rId13"/>
    <p:sldId id="265" r:id="rId14"/>
    <p:sldId id="266" r:id="rId15"/>
    <p:sldId id="267" r:id="rId16"/>
    <p:sldId id="259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B67A5-F84B-8570-0C86-69DEEB2F1230}" v="217" dt="2023-01-25T09:28:27.556"/>
    <p1510:client id="{2EEC4C08-D924-3909-CBEB-E328FC5B3C63}" v="642" dt="2023-01-27T08:11:51.156"/>
    <p1510:client id="{40DF2684-85F1-4A9F-E77A-FE10A9E37095}" v="209" dt="2023-01-25T09:29:03.568"/>
    <p1510:client id="{4C4F26FF-69E1-444F-A6B3-516561820E94}" v="396" dt="2023-01-25T09:29:02.157"/>
    <p1510:client id="{52B72A1E-2A71-76F8-E3C8-BEC410277E2F}" v="573" dt="2023-01-27T08:20:48.850"/>
    <p1510:client id="{B0A72E52-2903-8DE3-8678-1EFC8073ECE3}" v="10" dt="2023-01-25T09:07:51.481"/>
    <p1510:client id="{B9975456-EFA5-D87F-01F9-5F7E744A6D7C}" v="385" dt="2023-01-27T08:15:03.998"/>
    <p1510:client id="{CAD2F30D-E35B-C990-4394-263E20EE1AB3}" v="598" dt="2023-01-27T08:05:43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3/25/2026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5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7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00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3/25/2026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7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3/25/2026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5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3/25/2026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0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3/25/2026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1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3/25/2026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5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7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3/25/2026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5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3/25/2026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9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21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694" r:id="rId5"/>
    <p:sldLayoutId id="2147483699" r:id="rId6"/>
    <p:sldLayoutId id="2147483695" r:id="rId7"/>
    <p:sldLayoutId id="2147483696" r:id="rId8"/>
    <p:sldLayoutId id="2147483697" r:id="rId9"/>
    <p:sldLayoutId id="2147483698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vennapa.com/" TargetMode="External"/><Relationship Id="rId2" Type="http://schemas.openxmlformats.org/officeDocument/2006/relationships/hyperlink" Target="http://www.pixabay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Eristetty Twigs ja kukat valkoinen Surface">
            <a:extLst>
              <a:ext uri="{FF2B5EF4-FFF2-40B4-BE49-F238E27FC236}">
                <a16:creationId xmlns:a16="http://schemas.microsoft.com/office/drawing/2014/main" id="{F781DB75-6F1C-236A-18D8-5E6787243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76" r="6" b="6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B8CE58F-407C-497E-B723-21FD8C6D3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E70332-ECAF-47BB-8C7B-BD049452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6D9361-A35A-4DC8-AAB9-04FD2D6FE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7FC31AD-FBB3-4219-A758-D6F7594A0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42708" y="1800695"/>
            <a:ext cx="4727783" cy="231954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i-FI" sz="480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Sustainable</a:t>
            </a:r>
            <a:r>
              <a:rPr lang="fi-FI" sz="480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</a:t>
            </a:r>
            <a:r>
              <a:rPr lang="fi-FI" sz="480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development</a:t>
            </a:r>
            <a:r>
              <a:rPr lang="fi-FI" sz="480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 and </a:t>
            </a:r>
            <a:r>
              <a:rPr lang="fi-FI" sz="4800" err="1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tourism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/>
          </a:bodyPr>
          <a:lstStyle/>
          <a:p>
            <a:pPr algn="ctr"/>
            <a:r>
              <a:rPr lang="fi-FI" sz="2000">
                <a:solidFill>
                  <a:schemeClr val="tx1">
                    <a:lumMod val="75000"/>
                    <a:lumOff val="25000"/>
                  </a:schemeClr>
                </a:solidFill>
                <a:ea typeface="Meiryo"/>
              </a:rPr>
              <a:t>Kivennapa</a:t>
            </a:r>
            <a:endParaRPr lang="fi-FI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7">
            <a:extLst>
              <a:ext uri="{FF2B5EF4-FFF2-40B4-BE49-F238E27FC236}">
                <a16:creationId xmlns:a16="http://schemas.microsoft.com/office/drawing/2014/main" id="{8CF4F0DF-4960-47DC-EA2D-43667420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38" y="-1438"/>
            <a:ext cx="18989614" cy="112890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C7202EF-EB0D-A040-3AB6-38CDF02D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269692"/>
            <a:ext cx="8770571" cy="1345269"/>
          </a:xfrm>
        </p:spPr>
        <p:txBody>
          <a:bodyPr/>
          <a:lstStyle/>
          <a:p>
            <a:r>
              <a:rPr lang="fi-FI" err="1">
                <a:ea typeface="Meiryo"/>
              </a:rPr>
              <a:t>Promoting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sustainable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development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B30BCB-8AA9-396C-350D-71A20C8E3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88" y="2527937"/>
            <a:ext cx="5161852" cy="3881541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fi-FI" b="1" err="1">
                <a:ea typeface="+mn-lt"/>
                <a:cs typeface="+mn-lt"/>
              </a:rPr>
              <a:t>Ways</a:t>
            </a:r>
            <a:r>
              <a:rPr lang="fi-FI" b="1">
                <a:ea typeface="+mn-lt"/>
                <a:cs typeface="+mn-lt"/>
              </a:rPr>
              <a:t> for Kivennapa to </a:t>
            </a:r>
            <a:r>
              <a:rPr lang="fi-FI" b="1" err="1">
                <a:ea typeface="+mn-lt"/>
                <a:cs typeface="+mn-lt"/>
              </a:rPr>
              <a:t>further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improve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its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operations</a:t>
            </a:r>
            <a:r>
              <a:rPr lang="fi-FI" b="1">
                <a:ea typeface="+mn-lt"/>
                <a:cs typeface="+mn-lt"/>
              </a:rPr>
              <a:t> to </a:t>
            </a:r>
            <a:r>
              <a:rPr lang="fi-FI" b="1" err="1">
                <a:ea typeface="+mn-lt"/>
                <a:cs typeface="+mn-lt"/>
              </a:rPr>
              <a:t>promote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sustainable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development</a:t>
            </a:r>
            <a:r>
              <a:rPr lang="fi-FI" b="1">
                <a:ea typeface="+mn-lt"/>
                <a:cs typeface="+mn-lt"/>
              </a:rPr>
              <a:t>:</a:t>
            </a:r>
          </a:p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>
                <a:ea typeface="Meiryo"/>
              </a:rPr>
              <a:t>On </a:t>
            </a:r>
            <a:r>
              <a:rPr lang="fi-FI" err="1">
                <a:ea typeface="Meiryo"/>
              </a:rPr>
              <a:t>your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website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tell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about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what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do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you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do</a:t>
            </a:r>
            <a:r>
              <a:rPr lang="fi-FI">
                <a:ea typeface="Meiryo"/>
              </a:rPr>
              <a:t> for </a:t>
            </a:r>
            <a:r>
              <a:rPr lang="fi-FI" err="1">
                <a:ea typeface="Meiryo"/>
              </a:rPr>
              <a:t>sustainable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development</a:t>
            </a:r>
            <a:endParaRPr lang="fi-FI">
              <a:ea typeface="Meiryo"/>
            </a:endParaRPr>
          </a:p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 err="1">
                <a:ea typeface="Meiryo"/>
              </a:rPr>
              <a:t>Educate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your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guests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about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responsible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staying</a:t>
            </a:r>
            <a:endParaRPr lang="fi-FI">
              <a:ea typeface="Meiryo"/>
            </a:endParaRPr>
          </a:p>
          <a:p>
            <a:pPr marL="285750" indent="-285750">
              <a:buFont typeface="Calibri" panose="020B0503020204020204" pitchFamily="34" charset="0"/>
              <a:buChar char="-"/>
            </a:pPr>
            <a:endParaRPr lang="fi-FI">
              <a:ea typeface="Meiryo"/>
            </a:endParaRPr>
          </a:p>
          <a:p>
            <a:pPr marL="285750" indent="-285750">
              <a:buFont typeface="Calibri" panose="020B0503020204020204" pitchFamily="34" charset="0"/>
              <a:buChar char="-"/>
            </a:pPr>
            <a:endParaRPr lang="fi-FI">
              <a:ea typeface="Meiryo"/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3EAD189E-4EE0-1B80-DD62-A8A9119F3545}"/>
              </a:ext>
            </a:extLst>
          </p:cNvPr>
          <p:cNvSpPr txBox="1">
            <a:spLocks/>
          </p:cNvSpPr>
          <p:nvPr/>
        </p:nvSpPr>
        <p:spPr>
          <a:xfrm>
            <a:off x="6299583" y="2479053"/>
            <a:ext cx="5334383" cy="3824032"/>
          </a:xfrm>
          <a:prstGeom prst="rect">
            <a:avLst/>
          </a:prstGeom>
        </p:spPr>
        <p:txBody>
          <a:bodyPr vert="horz" lIns="109728" tIns="109728" rIns="109728" bIns="91440" rtlCol="0" anchor="t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err="1">
                <a:ea typeface="+mn-lt"/>
                <a:cs typeface="+mn-lt"/>
              </a:rPr>
              <a:t>Consequences</a:t>
            </a:r>
            <a:r>
              <a:rPr lang="fi-FI" b="1">
                <a:ea typeface="+mn-lt"/>
                <a:cs typeface="+mn-lt"/>
              </a:rPr>
              <a:t> for </a:t>
            </a:r>
            <a:r>
              <a:rPr lang="fi-FI" b="1" err="1">
                <a:ea typeface="+mn-lt"/>
                <a:cs typeface="+mn-lt"/>
              </a:rPr>
              <a:t>taking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sustainable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development</a:t>
            </a:r>
            <a:r>
              <a:rPr lang="fi-FI" b="1">
                <a:ea typeface="+mn-lt"/>
                <a:cs typeface="+mn-lt"/>
              </a:rPr>
              <a:t> into </a:t>
            </a:r>
            <a:r>
              <a:rPr lang="fi-FI" b="1" err="1">
                <a:ea typeface="+mn-lt"/>
                <a:cs typeface="+mn-lt"/>
              </a:rPr>
              <a:t>account</a:t>
            </a:r>
            <a:r>
              <a:rPr lang="fi-FI" b="1">
                <a:ea typeface="+mn-lt"/>
                <a:cs typeface="+mn-lt"/>
              </a:rPr>
              <a:t>:</a:t>
            </a:r>
            <a:endParaRPr lang="fi-FI" b="1">
              <a:ea typeface="Meiryo"/>
            </a:endParaRPr>
          </a:p>
          <a:p>
            <a:pPr marL="285750" lvl="1" indent="-285750">
              <a:buFont typeface="Calibri" panose="020B0503020204020204" pitchFamily="34" charset="0"/>
              <a:buChar char="-"/>
            </a:pPr>
            <a:r>
              <a:rPr lang="fi-FI" sz="1800" err="1">
                <a:ea typeface="Meiryo"/>
              </a:rPr>
              <a:t>You</a:t>
            </a:r>
            <a:r>
              <a:rPr lang="fi-FI" sz="1800">
                <a:ea typeface="Meiryo"/>
              </a:rPr>
              <a:t> </a:t>
            </a:r>
            <a:r>
              <a:rPr lang="fi-FI" sz="1800" err="1">
                <a:ea typeface="Meiryo"/>
              </a:rPr>
              <a:t>gain</a:t>
            </a:r>
            <a:r>
              <a:rPr lang="fi-FI" sz="1800">
                <a:ea typeface="Meiryo"/>
              </a:rPr>
              <a:t> </a:t>
            </a:r>
            <a:r>
              <a:rPr lang="fi-FI" sz="1800" err="1">
                <a:ea typeface="Meiryo"/>
              </a:rPr>
              <a:t>respect</a:t>
            </a:r>
            <a:r>
              <a:rPr lang="fi-FI" sz="1800">
                <a:ea typeface="Meiryo"/>
              </a:rPr>
              <a:t> </a:t>
            </a:r>
            <a:r>
              <a:rPr lang="fi-FI" sz="1800" err="1">
                <a:ea typeface="Meiryo"/>
              </a:rPr>
              <a:t>from</a:t>
            </a:r>
            <a:r>
              <a:rPr lang="fi-FI" sz="1800">
                <a:ea typeface="Meiryo"/>
              </a:rPr>
              <a:t> </a:t>
            </a:r>
            <a:r>
              <a:rPr lang="fi-FI" sz="1800" err="1">
                <a:ea typeface="Meiryo"/>
              </a:rPr>
              <a:t>people</a:t>
            </a:r>
            <a:endParaRPr lang="fi-FI" sz="1800">
              <a:ea typeface="Meiryo"/>
            </a:endParaRPr>
          </a:p>
          <a:p>
            <a:pPr marL="285750" lvl="1" indent="-285750">
              <a:buFont typeface="Calibri" panose="020B0503020204020204" pitchFamily="34" charset="0"/>
              <a:buChar char="-"/>
            </a:pPr>
            <a:r>
              <a:rPr lang="fi-FI" sz="1800" err="1">
                <a:ea typeface="Meiryo"/>
              </a:rPr>
              <a:t>It's</a:t>
            </a:r>
            <a:r>
              <a:rPr lang="fi-FI" sz="1800">
                <a:ea typeface="Meiryo"/>
              </a:rPr>
              <a:t> </a:t>
            </a:r>
            <a:r>
              <a:rPr lang="fi-FI" sz="1800" err="1">
                <a:ea typeface="Meiryo"/>
              </a:rPr>
              <a:t>trending</a:t>
            </a:r>
            <a:r>
              <a:rPr lang="fi-FI" sz="1800">
                <a:ea typeface="Meiryo"/>
              </a:rPr>
              <a:t> -&gt; </a:t>
            </a:r>
            <a:r>
              <a:rPr lang="fi-FI" sz="1800" err="1">
                <a:ea typeface="Meiryo"/>
              </a:rPr>
              <a:t>brings</a:t>
            </a:r>
            <a:r>
              <a:rPr lang="fi-FI" sz="1800">
                <a:ea typeface="Meiryo"/>
              </a:rPr>
              <a:t> </a:t>
            </a:r>
            <a:r>
              <a:rPr lang="fi-FI" sz="1800" err="1">
                <a:ea typeface="Meiryo"/>
              </a:rPr>
              <a:t>customers</a:t>
            </a:r>
          </a:p>
          <a:p>
            <a:pPr marL="285750" lvl="1" indent="-285750">
              <a:buFont typeface="Calibri" panose="020B0503020204020204" pitchFamily="34" charset="0"/>
              <a:buChar char="-"/>
            </a:pPr>
            <a:r>
              <a:rPr lang="fi-FI" sz="1800" err="1">
                <a:ea typeface="Meiryo"/>
              </a:rPr>
              <a:t>Helps</a:t>
            </a:r>
            <a:r>
              <a:rPr lang="fi-FI" sz="1800">
                <a:ea typeface="Meiryo"/>
              </a:rPr>
              <a:t> </a:t>
            </a:r>
            <a:r>
              <a:rPr lang="fi-FI" sz="1800" err="1">
                <a:ea typeface="Meiryo"/>
              </a:rPr>
              <a:t>the</a:t>
            </a:r>
            <a:r>
              <a:rPr lang="fi-FI" sz="1800">
                <a:ea typeface="Meiryo"/>
              </a:rPr>
              <a:t> </a:t>
            </a:r>
            <a:r>
              <a:rPr lang="fi-FI" sz="1800" err="1">
                <a:ea typeface="Meiryo"/>
              </a:rPr>
              <a:t>local</a:t>
            </a:r>
            <a:r>
              <a:rPr lang="fi-FI" sz="1800">
                <a:ea typeface="Meiryo"/>
              </a:rPr>
              <a:t> </a:t>
            </a:r>
            <a:r>
              <a:rPr lang="fi-FI" sz="1800" err="1">
                <a:ea typeface="Meiryo"/>
              </a:rPr>
              <a:t>communities</a:t>
            </a:r>
            <a:endParaRPr lang="fi-FI" err="1">
              <a:ea typeface="Meiryo"/>
            </a:endParaRPr>
          </a:p>
          <a:p>
            <a:pPr marL="285750" lvl="1" indent="-285750">
              <a:buFont typeface="Calibri" panose="020B0503020204020204" pitchFamily="34" charset="0"/>
              <a:buChar char="-"/>
            </a:pPr>
            <a:r>
              <a:rPr lang="fi-FI" sz="1800" err="1">
                <a:ea typeface="Meiryo"/>
              </a:rPr>
              <a:t>You</a:t>
            </a:r>
            <a:r>
              <a:rPr lang="fi-FI" sz="1800">
                <a:ea typeface="Meiryo"/>
              </a:rPr>
              <a:t> </a:t>
            </a:r>
            <a:r>
              <a:rPr lang="fi-FI" sz="1800" err="1">
                <a:ea typeface="Meiryo"/>
              </a:rPr>
              <a:t>might</a:t>
            </a:r>
            <a:r>
              <a:rPr lang="fi-FI" sz="1800">
                <a:ea typeface="Meiryo"/>
              </a:rPr>
              <a:t> </a:t>
            </a:r>
            <a:r>
              <a:rPr lang="fi-FI" sz="1800" err="1">
                <a:ea typeface="Meiryo"/>
              </a:rPr>
              <a:t>lose</a:t>
            </a:r>
            <a:r>
              <a:rPr lang="fi-FI" sz="1800">
                <a:ea typeface="Meiryo"/>
              </a:rPr>
              <a:t> some money in </a:t>
            </a:r>
            <a:r>
              <a:rPr lang="fi-FI" sz="1800" err="1">
                <a:ea typeface="Meiryo"/>
              </a:rPr>
              <a:t>the</a:t>
            </a:r>
            <a:r>
              <a:rPr lang="fi-FI" sz="1800">
                <a:ea typeface="Meiryo"/>
              </a:rPr>
              <a:t> </a:t>
            </a:r>
            <a:r>
              <a:rPr lang="fi-FI" sz="1800" err="1">
                <a:ea typeface="Meiryo"/>
              </a:rPr>
              <a:t>begining</a:t>
            </a:r>
            <a:endParaRPr lang="fi-FI" err="1">
              <a:ea typeface="Meiryo"/>
            </a:endParaRPr>
          </a:p>
          <a:p>
            <a:pPr marL="285750" indent="-285750">
              <a:buFont typeface="Calibri" panose="020B0503020204020204" pitchFamily="34" charset="0"/>
              <a:buChar char="-"/>
            </a:pPr>
            <a:endParaRPr lang="fi-FI">
              <a:ea typeface="Meiryo"/>
            </a:endParaRPr>
          </a:p>
          <a:p>
            <a:endParaRPr lang="fi-FI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7005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78F7F5-7702-A7B2-4612-16430D76C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97" y="616461"/>
            <a:ext cx="5271804" cy="5764721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fi-FI" sz="1100">
                <a:ea typeface="+mn-lt"/>
                <a:cs typeface="+mn-lt"/>
              </a:rPr>
              <a:t> </a:t>
            </a:r>
            <a:r>
              <a:rPr lang="fi-FI" b="1" err="1">
                <a:ea typeface="+mn-lt"/>
                <a:cs typeface="+mn-lt"/>
              </a:rPr>
              <a:t>Company's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way</a:t>
            </a:r>
            <a:r>
              <a:rPr lang="fi-FI" b="1">
                <a:ea typeface="+mn-lt"/>
                <a:cs typeface="+mn-lt"/>
              </a:rPr>
              <a:t> of </a:t>
            </a:r>
            <a:r>
              <a:rPr lang="fi-FI" b="1" err="1">
                <a:ea typeface="+mn-lt"/>
                <a:cs typeface="+mn-lt"/>
              </a:rPr>
              <a:t>combining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sustainability</a:t>
            </a:r>
            <a:r>
              <a:rPr lang="fi-FI" b="1">
                <a:ea typeface="+mn-lt"/>
                <a:cs typeface="+mn-lt"/>
              </a:rPr>
              <a:t> and </a:t>
            </a:r>
            <a:r>
              <a:rPr lang="fi-FI" b="1" err="1">
                <a:ea typeface="+mn-lt"/>
                <a:cs typeface="+mn-lt"/>
              </a:rPr>
              <a:t>tourism</a:t>
            </a:r>
            <a:r>
              <a:rPr lang="fi-FI" b="1">
                <a:ea typeface="+mn-lt"/>
                <a:cs typeface="+mn-lt"/>
              </a:rPr>
              <a:t>:</a:t>
            </a:r>
            <a:endParaRPr lang="fi-FI" b="1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fi-FI">
                <a:ea typeface="+mn-lt"/>
                <a:cs typeface="+mn-lt"/>
              </a:rPr>
              <a:t>  -</a:t>
            </a:r>
            <a:r>
              <a:rPr lang="fi-FI" err="1">
                <a:ea typeface="+mn-lt"/>
                <a:cs typeface="+mn-lt"/>
              </a:rPr>
              <a:t>They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use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local</a:t>
            </a:r>
            <a:r>
              <a:rPr lang="fi-FI">
                <a:ea typeface="+mn-lt"/>
                <a:cs typeface="+mn-lt"/>
              </a:rPr>
              <a:t> food and </a:t>
            </a:r>
            <a:r>
              <a:rPr lang="fi-FI" err="1">
                <a:ea typeface="+mn-lt"/>
                <a:cs typeface="+mn-lt"/>
              </a:rPr>
              <a:t>grow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their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own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veggies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but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they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say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nothing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else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about</a:t>
            </a:r>
            <a:r>
              <a:rPr lang="fi-FI">
                <a:ea typeface="+mn-lt"/>
                <a:cs typeface="+mn-lt"/>
              </a:rPr>
              <a:t> it on </a:t>
            </a:r>
            <a:r>
              <a:rPr lang="fi-FI" err="1">
                <a:ea typeface="+mn-lt"/>
                <a:cs typeface="+mn-lt"/>
              </a:rPr>
              <a:t>the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website</a:t>
            </a:r>
          </a:p>
          <a:p>
            <a:pPr>
              <a:lnSpc>
                <a:spcPct val="130000"/>
              </a:lnSpc>
            </a:pPr>
            <a:endParaRPr lang="fi-FI"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fi-FI">
                <a:ea typeface="+mn-lt"/>
                <a:cs typeface="+mn-lt"/>
              </a:rPr>
              <a:t> </a:t>
            </a:r>
            <a:r>
              <a:rPr lang="fi-FI" b="1">
                <a:ea typeface="+mn-lt"/>
                <a:cs typeface="+mn-lt"/>
              </a:rPr>
              <a:t> If a </a:t>
            </a:r>
            <a:r>
              <a:rPr lang="fi-FI" b="1" err="1">
                <a:ea typeface="+mn-lt"/>
                <a:cs typeface="+mn-lt"/>
              </a:rPr>
              <a:t>company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doesn't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follow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sustainability</a:t>
            </a:r>
            <a:r>
              <a:rPr lang="fi-FI" b="1">
                <a:ea typeface="+mn-lt"/>
                <a:cs typeface="+mn-lt"/>
              </a:rPr>
              <a:t> </a:t>
            </a:r>
            <a:r>
              <a:rPr lang="fi-FI" b="1" err="1">
                <a:ea typeface="+mn-lt"/>
                <a:cs typeface="+mn-lt"/>
              </a:rPr>
              <a:t>development</a:t>
            </a:r>
            <a:r>
              <a:rPr lang="fi-FI" b="1">
                <a:ea typeface="+mn-lt"/>
                <a:cs typeface="+mn-lt"/>
              </a:rPr>
              <a:t>:</a:t>
            </a:r>
            <a:endParaRPr lang="fi-FI" b="1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fi-FI">
                <a:ea typeface="Meiryo"/>
              </a:rPr>
              <a:t> -At </a:t>
            </a:r>
            <a:r>
              <a:rPr lang="fi-FI" err="1">
                <a:ea typeface="Meiryo"/>
              </a:rPr>
              <a:t>first</a:t>
            </a:r>
            <a:r>
              <a:rPr lang="fi-FI">
                <a:ea typeface="Meiryo"/>
              </a:rPr>
              <a:t> it </a:t>
            </a:r>
            <a:r>
              <a:rPr lang="fi-FI" err="1">
                <a:ea typeface="Meiryo"/>
              </a:rPr>
              <a:t>will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benefit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the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company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because</a:t>
            </a:r>
            <a:r>
              <a:rPr lang="fi-FI">
                <a:ea typeface="Meiryo"/>
              </a:rPr>
              <a:t> it </a:t>
            </a:r>
            <a:r>
              <a:rPr lang="fi-FI" err="1">
                <a:ea typeface="Meiryo"/>
              </a:rPr>
              <a:t>brings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more</a:t>
            </a:r>
            <a:r>
              <a:rPr lang="fi-FI">
                <a:ea typeface="Meiryo"/>
              </a:rPr>
              <a:t> money</a:t>
            </a:r>
            <a:endParaRPr lang="fi-FI" b="1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fi-FI">
                <a:ea typeface="Meiryo"/>
              </a:rPr>
              <a:t>  -It </a:t>
            </a:r>
            <a:r>
              <a:rPr lang="fi-FI" err="1">
                <a:ea typeface="Meiryo"/>
              </a:rPr>
              <a:t>can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harm</a:t>
            </a:r>
            <a:r>
              <a:rPr lang="fi-FI">
                <a:ea typeface="Meiryo"/>
              </a:rPr>
              <a:t> it </a:t>
            </a:r>
            <a:r>
              <a:rPr lang="fi-FI" err="1">
                <a:ea typeface="Meiryo"/>
              </a:rPr>
              <a:t>because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people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won't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use</a:t>
            </a:r>
            <a:r>
              <a:rPr lang="fi-FI">
                <a:ea typeface="Meiryo"/>
              </a:rPr>
              <a:t> it </a:t>
            </a:r>
            <a:r>
              <a:rPr lang="fi-FI" err="1">
                <a:ea typeface="Meiryo"/>
              </a:rPr>
              <a:t>if</a:t>
            </a:r>
            <a:r>
              <a:rPr lang="fi-FI">
                <a:ea typeface="Meiryo"/>
              </a:rPr>
              <a:t> it </a:t>
            </a:r>
            <a:r>
              <a:rPr lang="fi-FI" err="1">
                <a:ea typeface="Meiryo"/>
              </a:rPr>
              <a:t>hurts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the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planet</a:t>
            </a:r>
            <a:endParaRPr lang="fi-FI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ulko, henkilö, hedelmä, kasvi&#10;&#10;Kuvaus luotu automaattisesti">
            <a:extLst>
              <a:ext uri="{FF2B5EF4-FFF2-40B4-BE49-F238E27FC236}">
                <a16:creationId xmlns:a16="http://schemas.microsoft.com/office/drawing/2014/main" id="{E6508A48-2C56-8465-5DF6-037D52E5C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44" r="29169" b="-1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007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lumi, ulko, luonto, vuori&#10;&#10;Kuvaus luotu automaattisesti">
            <a:extLst>
              <a:ext uri="{FF2B5EF4-FFF2-40B4-BE49-F238E27FC236}">
                <a16:creationId xmlns:a16="http://schemas.microsoft.com/office/drawing/2014/main" id="{8195751E-AF1E-5403-03F2-E90EC3404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0" r="10321" b="-2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803AF88-75BD-728A-D5FE-5515F3EBE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fi-FI" err="1">
                <a:ea typeface="Meiryo"/>
              </a:rPr>
              <a:t>Our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view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DA10E9-D293-BB0E-6B49-6E7A2899E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fi-FI" err="1">
                <a:ea typeface="+mn-lt"/>
                <a:cs typeface="+mn-lt"/>
              </a:rPr>
              <a:t>Sustainable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development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tourism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are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good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things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but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we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hope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that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the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tourists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would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respect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not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litter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our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nature</a:t>
            </a:r>
            <a:r>
              <a:rPr lang="fi-FI">
                <a:ea typeface="+mn-lt"/>
                <a:cs typeface="+mn-lt"/>
              </a:rPr>
              <a:t>.</a:t>
            </a:r>
            <a:endParaRPr lang="fi-FI"/>
          </a:p>
          <a:p>
            <a:pPr>
              <a:lnSpc>
                <a:spcPct val="130000"/>
              </a:lnSpc>
            </a:pPr>
            <a:endParaRPr lang="fi-FI">
              <a:ea typeface="Meiryo"/>
            </a:endParaRPr>
          </a:p>
          <a:p>
            <a:pPr>
              <a:lnSpc>
                <a:spcPct val="130000"/>
              </a:lnSpc>
            </a:pPr>
            <a:r>
              <a:rPr lang="fi-FI">
                <a:ea typeface="Meiryo"/>
              </a:rPr>
              <a:t>Kuopio is </a:t>
            </a:r>
            <a:r>
              <a:rPr lang="fi-FI" err="1">
                <a:ea typeface="Meiryo"/>
              </a:rPr>
              <a:t>quite</a:t>
            </a:r>
            <a:r>
              <a:rPr lang="fi-FI">
                <a:ea typeface="Meiryo"/>
              </a:rPr>
              <a:t> a </a:t>
            </a:r>
            <a:r>
              <a:rPr lang="fi-FI" err="1">
                <a:ea typeface="Meiryo"/>
              </a:rPr>
              <a:t>big</a:t>
            </a:r>
            <a:r>
              <a:rPr lang="fi-FI">
                <a:ea typeface="Meiryo"/>
              </a:rPr>
              <a:t> city and </a:t>
            </a:r>
            <a:r>
              <a:rPr lang="fi-FI" err="1">
                <a:ea typeface="Meiryo"/>
              </a:rPr>
              <a:t>lots</a:t>
            </a:r>
            <a:r>
              <a:rPr lang="fi-FI">
                <a:ea typeface="Meiryo"/>
              </a:rPr>
              <a:t> of </a:t>
            </a:r>
            <a:r>
              <a:rPr lang="fi-FI" err="1">
                <a:ea typeface="Meiryo"/>
              </a:rPr>
              <a:t>tourists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visit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here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so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it's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important</a:t>
            </a:r>
            <a:r>
              <a:rPr lang="fi-FI">
                <a:ea typeface="Meiryo"/>
              </a:rPr>
              <a:t> to </a:t>
            </a:r>
            <a:r>
              <a:rPr lang="fi-FI" err="1">
                <a:ea typeface="Meiryo"/>
              </a:rPr>
              <a:t>tell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that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protecting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nature</a:t>
            </a:r>
            <a:r>
              <a:rPr lang="fi-FI">
                <a:ea typeface="Meiryo"/>
              </a:rPr>
              <a:t> and </a:t>
            </a:r>
            <a:r>
              <a:rPr lang="fi-FI" err="1">
                <a:ea typeface="Meiryo"/>
              </a:rPr>
              <a:t>environment</a:t>
            </a:r>
            <a:r>
              <a:rPr lang="fi-FI">
                <a:ea typeface="Meiryo"/>
              </a:rPr>
              <a:t> is </a:t>
            </a:r>
            <a:r>
              <a:rPr lang="fi-FI" err="1">
                <a:ea typeface="Meiryo"/>
              </a:rPr>
              <a:t>important</a:t>
            </a:r>
            <a:r>
              <a:rPr lang="fi-FI">
                <a:ea typeface="Meiryo"/>
              </a:rPr>
              <a:t>.</a:t>
            </a:r>
          </a:p>
          <a:p>
            <a:pPr>
              <a:lnSpc>
                <a:spcPct val="130000"/>
              </a:lnSpc>
            </a:pPr>
            <a:endParaRPr lang="fi-FI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26398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566A5B-696E-833D-709D-5DAF35FF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ea typeface="Meiryo"/>
              </a:rPr>
              <a:t>Sources</a:t>
            </a:r>
            <a:r>
              <a:rPr lang="fi-FI">
                <a:ea typeface="Meiryo"/>
              </a:rPr>
              <a:t>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59124C-0472-334D-4EB4-61AB80D8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>
                <a:ea typeface="Meiryo"/>
                <a:hlinkClick r:id="rId2"/>
              </a:rPr>
              <a:t>https://www.pixabay.com</a:t>
            </a:r>
            <a:r>
              <a:rPr lang="fi-FI">
                <a:ea typeface="Meiryo"/>
              </a:rPr>
              <a:t>  </a:t>
            </a:r>
          </a:p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>
                <a:ea typeface="+mn-lt"/>
                <a:cs typeface="+mn-lt"/>
                <a:hlinkClick r:id="rId3"/>
              </a:rPr>
              <a:t>https://www.kivennapa.com/</a:t>
            </a:r>
            <a:endParaRPr lang="fi-FI">
              <a:ea typeface="+mn-lt"/>
              <a:cs typeface="+mn-lt"/>
            </a:endParaRPr>
          </a:p>
          <a:p>
            <a:pPr marL="285750" indent="-285750">
              <a:buFont typeface="Calibri" panose="020B0503020204020204" pitchFamily="34" charset="0"/>
              <a:buChar char="-"/>
            </a:pPr>
            <a:endParaRPr lang="fi-FI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97063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taivas, ulko, vesi, luonto&#10;&#10;Kuvaus luotu automaattisesti">
            <a:extLst>
              <a:ext uri="{FF2B5EF4-FFF2-40B4-BE49-F238E27FC236}">
                <a16:creationId xmlns:a16="http://schemas.microsoft.com/office/drawing/2014/main" id="{D66C4BF7-553C-2593-AAD6-CFB15279B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1" r="6002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5358D3-B92D-EBC6-DE9D-5C634E427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795" y="341106"/>
            <a:ext cx="3689406" cy="1685579"/>
          </a:xfrm>
        </p:spPr>
        <p:txBody>
          <a:bodyPr anchor="b">
            <a:normAutofit/>
          </a:bodyPr>
          <a:lstStyle/>
          <a:p>
            <a:r>
              <a:rPr lang="fi-FI" err="1">
                <a:ea typeface="Meiryo"/>
              </a:rPr>
              <a:t>What</a:t>
            </a:r>
            <a:r>
              <a:rPr lang="fi-FI">
                <a:ea typeface="Meiryo"/>
              </a:rPr>
              <a:t> is </a:t>
            </a:r>
            <a:r>
              <a:rPr lang="fi-FI" err="1">
                <a:ea typeface="Meiryo"/>
              </a:rPr>
              <a:t>tourism</a:t>
            </a:r>
            <a:r>
              <a:rPr lang="fi-FI">
                <a:ea typeface="Meiryo"/>
              </a:rPr>
              <a:t>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B0E9D-83CA-6049-F7D5-C601B95E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2983" y="2199485"/>
            <a:ext cx="3633747" cy="3267860"/>
          </a:xfrm>
        </p:spPr>
        <p:txBody>
          <a:bodyPr vert="horz" lIns="109728" tIns="109728" rIns="109728" bIns="91440" rtlCol="0" anchor="t">
            <a:normAutofit fontScale="92500" lnSpcReduction="10000"/>
          </a:bodyPr>
          <a:lstStyle/>
          <a:p>
            <a:pPr marL="285750" indent="-285750">
              <a:buFont typeface="Arial" panose="020B0503020204020204" pitchFamily="34" charset="0"/>
              <a:buChar char="•"/>
            </a:pPr>
            <a:r>
              <a:rPr lang="fi-FI" err="1">
                <a:ea typeface="Meiryo"/>
              </a:rPr>
              <a:t>Travelling</a:t>
            </a:r>
            <a:r>
              <a:rPr lang="fi-FI">
                <a:ea typeface="Meiryo"/>
              </a:rPr>
              <a:t> to </a:t>
            </a:r>
            <a:r>
              <a:rPr lang="fi-FI" err="1">
                <a:ea typeface="Meiryo"/>
              </a:rPr>
              <a:t>another</a:t>
            </a:r>
            <a:r>
              <a:rPr lang="fi-FI">
                <a:ea typeface="Meiryo"/>
              </a:rPr>
              <a:t> country</a:t>
            </a:r>
            <a:endParaRPr lang="fi-FI"/>
          </a:p>
          <a:p>
            <a:pPr marL="285750" indent="-285750">
              <a:buFont typeface="Arial,Sans-Serif" panose="020B0503020204020204" pitchFamily="34" charset="0"/>
              <a:buChar char="•"/>
            </a:pPr>
            <a:r>
              <a:rPr lang="fi-FI" err="1">
                <a:ea typeface="+mn-lt"/>
                <a:cs typeface="+mn-lt"/>
              </a:rPr>
              <a:t>Source</a:t>
            </a:r>
            <a:r>
              <a:rPr lang="fi-FI">
                <a:ea typeface="+mn-lt"/>
                <a:cs typeface="+mn-lt"/>
              </a:rPr>
              <a:t> of money to </a:t>
            </a:r>
            <a:r>
              <a:rPr lang="fi-FI" err="1">
                <a:ea typeface="+mn-lt"/>
                <a:cs typeface="+mn-lt"/>
              </a:rPr>
              <a:t>the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destination</a:t>
            </a:r>
            <a:r>
              <a:rPr lang="fi-FI">
                <a:ea typeface="+mn-lt"/>
                <a:cs typeface="+mn-lt"/>
              </a:rPr>
              <a:t> country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r>
              <a:rPr lang="fi-FI">
                <a:ea typeface="Meiryo"/>
              </a:rPr>
              <a:t>For </a:t>
            </a:r>
            <a:r>
              <a:rPr lang="fi-FI" err="1">
                <a:ea typeface="Meiryo"/>
              </a:rPr>
              <a:t>pleasure</a:t>
            </a:r>
            <a:r>
              <a:rPr lang="fi-FI">
                <a:ea typeface="Meiryo"/>
              </a:rPr>
              <a:t> of </a:t>
            </a:r>
            <a:r>
              <a:rPr lang="fi-FI" err="1">
                <a:ea typeface="Meiryo"/>
              </a:rPr>
              <a:t>discovering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new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places</a:t>
            </a:r>
            <a:r>
              <a:rPr lang="fi-FI">
                <a:ea typeface="Meiryo"/>
              </a:rPr>
              <a:t> and </a:t>
            </a:r>
            <a:r>
              <a:rPr lang="fi-FI" err="1">
                <a:ea typeface="Meiryo"/>
              </a:rPr>
              <a:t>cultures</a:t>
            </a:r>
            <a:endParaRPr lang="fi-FI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endParaRPr lang="fi-FI">
              <a:ea typeface="Meiryo"/>
            </a:endParaRPr>
          </a:p>
          <a:p>
            <a:pPr marL="285750" indent="-285750">
              <a:buFont typeface="Arial" panose="020B0503020204020204" pitchFamily="34" charset="0"/>
              <a:buChar char="•"/>
            </a:pPr>
            <a:endParaRPr lang="fi-FI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32777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C8A52B-78AC-B002-C9F6-3DA900E3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822123"/>
          </a:xfrm>
        </p:spPr>
        <p:txBody>
          <a:bodyPr anchor="b">
            <a:normAutofit/>
          </a:bodyPr>
          <a:lstStyle/>
          <a:p>
            <a:r>
              <a:rPr lang="fi-FI" err="1">
                <a:ea typeface="Meiryo"/>
              </a:rPr>
              <a:t>What</a:t>
            </a:r>
            <a:r>
              <a:rPr lang="fi-FI">
                <a:ea typeface="Meiryo"/>
              </a:rPr>
              <a:t> is </a:t>
            </a:r>
            <a:r>
              <a:rPr lang="fi-FI" err="1">
                <a:ea typeface="Meiryo"/>
              </a:rPr>
              <a:t>sustainable</a:t>
            </a:r>
            <a:br>
              <a:rPr lang="fi-FI">
                <a:ea typeface="Meiryo"/>
              </a:rPr>
            </a:br>
            <a:r>
              <a:rPr lang="fi-FI" err="1">
                <a:ea typeface="Meiryo"/>
              </a:rPr>
              <a:t>development</a:t>
            </a:r>
            <a:r>
              <a:rPr lang="fi-FI">
                <a:ea typeface="Meiryo"/>
              </a:rPr>
              <a:t>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A313AB-7D87-1A63-D9FD-EEE8EA98B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 err="1">
                <a:ea typeface="Meiryo"/>
              </a:rPr>
              <a:t>Prevent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the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degradation</a:t>
            </a:r>
            <a:r>
              <a:rPr lang="fi-FI">
                <a:ea typeface="Meiryo"/>
              </a:rPr>
              <a:t> of Earth </a:t>
            </a:r>
            <a:endParaRPr lang="fi-FI"/>
          </a:p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 err="1">
                <a:ea typeface="Meiryo"/>
              </a:rPr>
              <a:t>Being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responsible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with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the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nature</a:t>
            </a:r>
            <a:endParaRPr lang="fi-FI">
              <a:ea typeface="Meiryo"/>
            </a:endParaRPr>
          </a:p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 err="1">
                <a:ea typeface="Meiryo"/>
              </a:rPr>
              <a:t>Finding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better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ways</a:t>
            </a:r>
            <a:r>
              <a:rPr lang="fi-FI">
                <a:ea typeface="Meiryo"/>
              </a:rPr>
              <a:t> to live</a:t>
            </a:r>
          </a:p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 err="1">
                <a:ea typeface="Meiryo"/>
              </a:rPr>
              <a:t>Provide</a:t>
            </a:r>
            <a:r>
              <a:rPr lang="fi-FI">
                <a:ea typeface="Meiryo"/>
              </a:rPr>
              <a:t> money to </a:t>
            </a:r>
            <a:r>
              <a:rPr lang="fi-FI" err="1">
                <a:ea typeface="+mn-lt"/>
                <a:cs typeface="+mn-lt"/>
              </a:rPr>
              <a:t>local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inhabitants</a:t>
            </a:r>
            <a:endParaRPr lang="fi-FI">
              <a:ea typeface="+mn-lt"/>
              <a:cs typeface="+mn-lt"/>
            </a:endParaRPr>
          </a:p>
          <a:p>
            <a:endParaRPr lang="fi-FI">
              <a:ea typeface="+mn-lt"/>
              <a:cs typeface="+mn-lt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6244D439-3198-863B-B65B-05FF1C856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13" b="-2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909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ulko, ulkokatto, puu, rakennus&#10;&#10;Kuvaus luotu automaattisesti">
            <a:extLst>
              <a:ext uri="{FF2B5EF4-FFF2-40B4-BE49-F238E27FC236}">
                <a16:creationId xmlns:a16="http://schemas.microsoft.com/office/drawing/2014/main" id="{7302DD98-F749-FD9E-53D1-408557352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075"/>
          <a:stretch/>
        </p:blipFill>
        <p:spPr>
          <a:xfrm>
            <a:off x="20" y="57519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B1943C9-B006-49FB-56EF-E493A76C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267" y="384237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fi-FI" sz="2000">
                <a:ea typeface="Meiryo"/>
              </a:rPr>
              <a:t>How </a:t>
            </a:r>
            <a:r>
              <a:rPr lang="fi-FI" sz="2000" err="1">
                <a:ea typeface="Meiryo"/>
              </a:rPr>
              <a:t>tourism</a:t>
            </a:r>
            <a:r>
              <a:rPr lang="fi-FI" sz="2000">
                <a:ea typeface="Meiryo"/>
              </a:rPr>
              <a:t> and </a:t>
            </a:r>
            <a:r>
              <a:rPr lang="fi-FI" sz="2000" err="1">
                <a:ea typeface="Meiryo"/>
              </a:rPr>
              <a:t>sustainable</a:t>
            </a:r>
            <a:r>
              <a:rPr lang="fi-FI" sz="2000">
                <a:ea typeface="Meiryo"/>
              </a:rPr>
              <a:t> </a:t>
            </a:r>
            <a:r>
              <a:rPr lang="fi-FI" sz="2000" err="1">
                <a:ea typeface="Meiryo"/>
              </a:rPr>
              <a:t>development</a:t>
            </a:r>
            <a:r>
              <a:rPr lang="fi-FI" sz="2000">
                <a:ea typeface="Meiryo"/>
              </a:rPr>
              <a:t> </a:t>
            </a:r>
            <a:r>
              <a:rPr lang="fi-FI" sz="2000" err="1">
                <a:ea typeface="Meiryo"/>
              </a:rPr>
              <a:t>can</a:t>
            </a:r>
            <a:r>
              <a:rPr lang="fi-FI" sz="2000">
                <a:ea typeface="Meiryo"/>
              </a:rPr>
              <a:t> </a:t>
            </a:r>
            <a:r>
              <a:rPr lang="fi-FI" sz="2000" err="1">
                <a:ea typeface="Meiryo"/>
              </a:rPr>
              <a:t>be</a:t>
            </a:r>
            <a:r>
              <a:rPr lang="fi-FI" sz="2000">
                <a:ea typeface="Meiryo"/>
              </a:rPr>
              <a:t> </a:t>
            </a:r>
            <a:r>
              <a:rPr lang="fi-FI" sz="2000" err="1">
                <a:ea typeface="Meiryo"/>
              </a:rPr>
              <a:t>combined</a:t>
            </a:r>
            <a:r>
              <a:rPr lang="fi-FI" sz="2000">
                <a:ea typeface="Meiryo"/>
              </a:rPr>
              <a:t>?</a:t>
            </a:r>
            <a:endParaRPr lang="fi-FI" sz="20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E3ACD7-14BF-8C1C-775C-1A8CF89D3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757" y="2386391"/>
            <a:ext cx="3921294" cy="3052200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fi-FI" sz="1600" b="1" err="1">
                <a:ea typeface="Meiryo"/>
              </a:rPr>
              <a:t>Ecological</a:t>
            </a:r>
            <a:r>
              <a:rPr lang="fi-FI" sz="1600" b="1">
                <a:ea typeface="Meiryo"/>
              </a:rPr>
              <a:t> </a:t>
            </a:r>
            <a:r>
              <a:rPr lang="fi-FI" sz="1600" b="1" err="1">
                <a:ea typeface="Meiryo"/>
              </a:rPr>
              <a:t>accommodation</a:t>
            </a:r>
            <a:endParaRPr lang="fi-FI" err="1">
              <a:ea typeface="Meiryo"/>
            </a:endParaRP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Solar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panels</a:t>
            </a:r>
            <a:endParaRPr lang="fi-FI">
              <a:ea typeface="Meiryo"/>
            </a:endParaRPr>
          </a:p>
          <a:p>
            <a:pPr marL="285750" lvl="1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Organic</a:t>
            </a:r>
            <a:r>
              <a:rPr lang="fi-FI">
                <a:ea typeface="Meiryo"/>
              </a:rPr>
              <a:t> food</a:t>
            </a: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fi-FI" sz="1600" b="1">
                <a:ea typeface="Meiryo"/>
              </a:rPr>
              <a:t>Travel </a:t>
            </a:r>
            <a:r>
              <a:rPr lang="fi-FI" sz="1600" b="1" err="1">
                <a:ea typeface="Meiryo"/>
              </a:rPr>
              <a:t>thoughtfully</a:t>
            </a:r>
            <a:endParaRPr lang="fi-FI" sz="1600" b="1" i="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fi-FI" sz="1600" err="1">
                <a:ea typeface="Meiryo"/>
              </a:rPr>
              <a:t>Walk</a:t>
            </a:r>
            <a:r>
              <a:rPr lang="fi-FI" sz="1600">
                <a:ea typeface="Meiryo"/>
              </a:rPr>
              <a:t>, </a:t>
            </a:r>
            <a:r>
              <a:rPr lang="fi-FI" sz="1600" err="1">
                <a:ea typeface="Meiryo"/>
              </a:rPr>
              <a:t>bike</a:t>
            </a:r>
            <a:r>
              <a:rPr lang="fi-FI" sz="1600">
                <a:ea typeface="Meiryo"/>
              </a:rPr>
              <a:t> and </a:t>
            </a:r>
            <a:r>
              <a:rPr lang="fi-FI" sz="1600" err="1">
                <a:ea typeface="Meiryo"/>
              </a:rPr>
              <a:t>use</a:t>
            </a:r>
            <a:r>
              <a:rPr lang="fi-FI" sz="1600">
                <a:ea typeface="Meiryo"/>
              </a:rPr>
              <a:t> </a:t>
            </a:r>
            <a:r>
              <a:rPr lang="fi-FI" sz="1600" err="1">
                <a:ea typeface="Meiryo"/>
              </a:rPr>
              <a:t>public</a:t>
            </a:r>
            <a:r>
              <a:rPr lang="fi-FI" sz="1600">
                <a:ea typeface="Meiryo"/>
              </a:rPr>
              <a:t> transport </a:t>
            </a:r>
            <a:r>
              <a:rPr lang="fi-FI" sz="1600" err="1">
                <a:ea typeface="Meiryo"/>
              </a:rPr>
              <a:t>when</a:t>
            </a:r>
            <a:r>
              <a:rPr lang="fi-FI" sz="1600">
                <a:ea typeface="Meiryo"/>
              </a:rPr>
              <a:t> </a:t>
            </a:r>
            <a:r>
              <a:rPr lang="fi-FI" sz="1600" err="1">
                <a:ea typeface="Meiryo"/>
              </a:rPr>
              <a:t>you</a:t>
            </a:r>
            <a:r>
              <a:rPr lang="fi-FI" sz="1600">
                <a:ea typeface="Meiryo"/>
              </a:rPr>
              <a:t> </a:t>
            </a:r>
            <a:r>
              <a:rPr lang="fi-FI" sz="1600" err="1">
                <a:ea typeface="Meiryo"/>
              </a:rPr>
              <a:t>can</a:t>
            </a:r>
            <a:endParaRPr lang="fi-FI" sz="16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Arial" panose="020B0503020204020204" pitchFamily="34" charset="0"/>
              <a:buChar char="•"/>
            </a:pPr>
            <a:r>
              <a:rPr lang="fi-FI" sz="1600" err="1">
                <a:ea typeface="Meiryo"/>
              </a:rPr>
              <a:t>Don't</a:t>
            </a:r>
            <a:r>
              <a:rPr lang="fi-FI" sz="1600">
                <a:ea typeface="Meiryo"/>
              </a:rPr>
              <a:t> go </a:t>
            </a:r>
            <a:r>
              <a:rPr lang="fi-FI" sz="1600" err="1">
                <a:ea typeface="Meiryo"/>
              </a:rPr>
              <a:t>by</a:t>
            </a:r>
            <a:r>
              <a:rPr lang="fi-FI" sz="1600">
                <a:ea typeface="Meiryo"/>
              </a:rPr>
              <a:t> </a:t>
            </a:r>
            <a:r>
              <a:rPr lang="fi-FI" sz="1600" err="1">
                <a:ea typeface="Meiryo"/>
              </a:rPr>
              <a:t>plane</a:t>
            </a:r>
            <a:r>
              <a:rPr lang="fi-FI" sz="1600">
                <a:ea typeface="Meiryo"/>
              </a:rPr>
              <a:t> </a:t>
            </a:r>
            <a:r>
              <a:rPr lang="fi-FI" sz="1600" err="1">
                <a:ea typeface="Meiryo"/>
              </a:rPr>
              <a:t>if</a:t>
            </a:r>
            <a:r>
              <a:rPr lang="fi-FI" sz="1600">
                <a:ea typeface="Meiryo"/>
              </a:rPr>
              <a:t> </a:t>
            </a:r>
            <a:r>
              <a:rPr lang="fi-FI" sz="1600" err="1">
                <a:ea typeface="Meiryo"/>
              </a:rPr>
              <a:t>you</a:t>
            </a:r>
            <a:r>
              <a:rPr lang="fi-FI" sz="1600">
                <a:ea typeface="Meiryo"/>
              </a:rPr>
              <a:t> </a:t>
            </a:r>
            <a:r>
              <a:rPr lang="fi-FI" sz="1600" err="1">
                <a:ea typeface="Meiryo"/>
              </a:rPr>
              <a:t>can</a:t>
            </a:r>
            <a:r>
              <a:rPr lang="fi-FI" sz="1600">
                <a:ea typeface="Meiryo"/>
              </a:rPr>
              <a:t> </a:t>
            </a:r>
            <a:r>
              <a:rPr lang="fi-FI" sz="1600" err="1">
                <a:ea typeface="Meiryo"/>
              </a:rPr>
              <a:t>use</a:t>
            </a:r>
            <a:r>
              <a:rPr lang="fi-FI" sz="1600">
                <a:ea typeface="Meiryo"/>
              </a:rPr>
              <a:t> </a:t>
            </a:r>
            <a:r>
              <a:rPr lang="fi-FI" sz="1600" err="1">
                <a:ea typeface="Meiryo"/>
              </a:rPr>
              <a:t>the</a:t>
            </a:r>
            <a:r>
              <a:rPr lang="fi-FI" sz="1600">
                <a:ea typeface="Meiryo"/>
              </a:rPr>
              <a:t> </a:t>
            </a:r>
            <a:r>
              <a:rPr lang="fi-FI" sz="1600" err="1">
                <a:ea typeface="Meiryo"/>
              </a:rPr>
              <a:t>train</a:t>
            </a:r>
            <a:endParaRPr lang="fi-FI" sz="160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1761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0BA1C5A-F4E8-ED90-9ACC-CDFF9481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295569" cy="1261407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fi-FI" sz="2700" err="1">
                <a:ea typeface="Meiryo"/>
              </a:rPr>
              <a:t>Tourism's</a:t>
            </a:r>
            <a:r>
              <a:rPr lang="fi-FI" sz="2700">
                <a:ea typeface="Meiryo"/>
              </a:rPr>
              <a:t> </a:t>
            </a:r>
            <a:r>
              <a:rPr lang="fi-FI" sz="2700" err="1">
                <a:ea typeface="Meiryo"/>
              </a:rPr>
              <a:t>challenges</a:t>
            </a:r>
            <a:r>
              <a:rPr lang="fi-FI" sz="2700">
                <a:ea typeface="Meiryo"/>
              </a:rPr>
              <a:t> for </a:t>
            </a:r>
            <a:r>
              <a:rPr lang="fi-FI" sz="2700" err="1">
                <a:ea typeface="Meiryo"/>
              </a:rPr>
              <a:t>sustainable</a:t>
            </a:r>
            <a:r>
              <a:rPr lang="fi-FI" sz="2700">
                <a:ea typeface="Meiryo"/>
              </a:rPr>
              <a:t> </a:t>
            </a:r>
            <a:r>
              <a:rPr lang="fi-FI" sz="2700" err="1">
                <a:ea typeface="Meiryo"/>
              </a:rPr>
              <a:t>development</a:t>
            </a:r>
            <a:endParaRPr lang="fi-FI" sz="270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4F16B4-AA07-9AF6-22D8-35B8A7E2F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08531"/>
            <a:ext cx="5181599" cy="454581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marL="285750" indent="-285750">
              <a:lnSpc>
                <a:spcPct val="130000"/>
              </a:lnSpc>
              <a:buFont typeface="Calibri" panose="020B0503020204020204" pitchFamily="34" charset="0"/>
              <a:buChar char="-"/>
            </a:pPr>
            <a:r>
              <a:rPr lang="fi-FI" sz="1500" err="1">
                <a:ea typeface="Meiryo"/>
              </a:rPr>
              <a:t>Respecting</a:t>
            </a:r>
            <a:r>
              <a:rPr lang="fi-FI" sz="1500">
                <a:ea typeface="Meiryo"/>
              </a:rPr>
              <a:t> and </a:t>
            </a:r>
            <a:r>
              <a:rPr lang="fi-FI" sz="1500" err="1">
                <a:ea typeface="Meiryo"/>
              </a:rPr>
              <a:t>adapting</a:t>
            </a:r>
            <a:r>
              <a:rPr lang="fi-FI" sz="1500">
                <a:ea typeface="Meiryo"/>
              </a:rPr>
              <a:t> to </a:t>
            </a:r>
            <a:r>
              <a:rPr lang="fi-FI" sz="1500" err="1">
                <a:ea typeface="Meiryo"/>
              </a:rPr>
              <a:t>other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traditions</a:t>
            </a:r>
            <a:endParaRPr lang="fi-FI" sz="15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Calibri" panose="020B0503020204020204" pitchFamily="34" charset="0"/>
              <a:buChar char="-"/>
            </a:pPr>
            <a:r>
              <a:rPr lang="fi-FI" sz="1500" err="1">
                <a:ea typeface="Meiryo"/>
              </a:rPr>
              <a:t>Different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habits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between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countries</a:t>
            </a:r>
            <a:r>
              <a:rPr lang="fi-FI" sz="1500">
                <a:ea typeface="Meiryo"/>
              </a:rPr>
              <a:t>, </a:t>
            </a:r>
            <a:r>
              <a:rPr lang="fi-FI" sz="1500" err="1">
                <a:ea typeface="Meiryo"/>
              </a:rPr>
              <a:t>countries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are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used</a:t>
            </a:r>
            <a:r>
              <a:rPr lang="fi-FI" sz="1500">
                <a:ea typeface="Meiryo"/>
              </a:rPr>
              <a:t> to </a:t>
            </a:r>
            <a:r>
              <a:rPr lang="fi-FI" sz="1500" err="1">
                <a:ea typeface="Meiryo"/>
              </a:rPr>
              <a:t>different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things</a:t>
            </a:r>
            <a:endParaRPr lang="fi-FI" sz="15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Calibri" panose="020B0503020204020204" pitchFamily="34" charset="0"/>
              <a:buChar char="-"/>
            </a:pPr>
            <a:r>
              <a:rPr lang="fi-FI" sz="1500">
                <a:ea typeface="Meiryo"/>
              </a:rPr>
              <a:t>it </a:t>
            </a:r>
            <a:r>
              <a:rPr lang="fi-FI" sz="1500" err="1">
                <a:ea typeface="Meiryo"/>
              </a:rPr>
              <a:t>brings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less</a:t>
            </a:r>
            <a:r>
              <a:rPr lang="fi-FI" sz="1500">
                <a:ea typeface="Meiryo"/>
              </a:rPr>
              <a:t> money </a:t>
            </a:r>
            <a:r>
              <a:rPr lang="fi-FI" sz="1500" err="1">
                <a:ea typeface="Meiryo"/>
              </a:rPr>
              <a:t>because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it's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difficult</a:t>
            </a:r>
            <a:r>
              <a:rPr lang="fi-FI" sz="1500">
                <a:ea typeface="Meiryo"/>
              </a:rPr>
              <a:t> to </a:t>
            </a:r>
            <a:r>
              <a:rPr lang="fi-FI" sz="1500" err="1">
                <a:ea typeface="Meiryo"/>
              </a:rPr>
              <a:t>combine</a:t>
            </a:r>
            <a:r>
              <a:rPr lang="fi-FI" sz="1500">
                <a:ea typeface="Meiryo"/>
              </a:rPr>
              <a:t> </a:t>
            </a:r>
            <a:r>
              <a:rPr lang="fi-FI" sz="1500" err="1">
                <a:ea typeface="Meiryo"/>
              </a:rPr>
              <a:t>sustainable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development</a:t>
            </a:r>
            <a:r>
              <a:rPr lang="fi-FI" sz="1500">
                <a:ea typeface="Meiryo"/>
              </a:rPr>
              <a:t> and </a:t>
            </a:r>
            <a:r>
              <a:rPr lang="fi-FI" sz="1500" err="1">
                <a:ea typeface="Meiryo"/>
              </a:rPr>
              <a:t>tourism</a:t>
            </a:r>
            <a:endParaRPr lang="fi-FI" sz="15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Calibri" panose="020B0503020204020204" pitchFamily="34" charset="0"/>
              <a:buChar char="-"/>
            </a:pPr>
            <a:r>
              <a:rPr lang="fi-FI" sz="1500" err="1">
                <a:ea typeface="Meiryo"/>
              </a:rPr>
              <a:t>Our</a:t>
            </a:r>
            <a:r>
              <a:rPr lang="fi-FI" sz="1500">
                <a:ea typeface="Meiryo"/>
              </a:rPr>
              <a:t> transport </a:t>
            </a:r>
            <a:r>
              <a:rPr lang="fi-FI" sz="1500" err="1">
                <a:ea typeface="Meiryo"/>
              </a:rPr>
              <a:t>habits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are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damaging</a:t>
            </a:r>
            <a:r>
              <a:rPr lang="fi-FI" sz="1500">
                <a:ea typeface="Meiryo"/>
              </a:rPr>
              <a:t> for </a:t>
            </a:r>
            <a:r>
              <a:rPr lang="fi-FI" sz="1500" err="1">
                <a:ea typeface="Meiryo"/>
              </a:rPr>
              <a:t>the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climate</a:t>
            </a:r>
            <a:endParaRPr lang="fi-FI" sz="1500">
              <a:ea typeface="Meiryo"/>
            </a:endParaRPr>
          </a:p>
          <a:p>
            <a:pPr marL="285750" indent="-285750">
              <a:lnSpc>
                <a:spcPct val="130000"/>
              </a:lnSpc>
              <a:buFont typeface="Calibri" panose="020B0503020204020204" pitchFamily="34" charset="0"/>
              <a:buChar char="-"/>
            </a:pPr>
            <a:r>
              <a:rPr lang="fi-FI" sz="1500" err="1">
                <a:ea typeface="Meiryo"/>
              </a:rPr>
              <a:t>Mass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tourism</a:t>
            </a:r>
            <a:r>
              <a:rPr lang="fi-FI" sz="1500">
                <a:ea typeface="Meiryo"/>
              </a:rPr>
              <a:t> is </a:t>
            </a:r>
            <a:r>
              <a:rPr lang="fi-FI" sz="1500" err="1">
                <a:ea typeface="Meiryo"/>
              </a:rPr>
              <a:t>harming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the</a:t>
            </a:r>
            <a:r>
              <a:rPr lang="fi-FI" sz="1500">
                <a:ea typeface="Meiryo"/>
              </a:rPr>
              <a:t> </a:t>
            </a:r>
            <a:r>
              <a:rPr lang="fi-FI" sz="1500" err="1">
                <a:ea typeface="Meiryo"/>
              </a:rPr>
              <a:t>environment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by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not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respecting</a:t>
            </a:r>
            <a:r>
              <a:rPr lang="fi-FI" sz="1500">
                <a:ea typeface="Meiryo"/>
              </a:rPr>
              <a:t> </a:t>
            </a:r>
            <a:r>
              <a:rPr lang="fi-FI" sz="1500" err="1">
                <a:ea typeface="Meiryo"/>
              </a:rPr>
              <a:t>the</a:t>
            </a:r>
            <a:r>
              <a:rPr lang="fi-FI" sz="1500">
                <a:ea typeface="Meiryo"/>
              </a:rPr>
              <a:t> </a:t>
            </a:r>
            <a:r>
              <a:rPr lang="fi-FI" sz="1500" err="1">
                <a:ea typeface="Meiryo"/>
              </a:rPr>
              <a:t>destination</a:t>
            </a:r>
            <a:endParaRPr lang="fi-FI" sz="1500">
              <a:ea typeface="Meiryo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ulko, taivas, lentävä, savu&#10;&#10;Kuvaus luotu automaattisesti">
            <a:extLst>
              <a:ext uri="{FF2B5EF4-FFF2-40B4-BE49-F238E27FC236}">
                <a16:creationId xmlns:a16="http://schemas.microsoft.com/office/drawing/2014/main" id="{F8864071-21BF-A5A5-0480-94DBB6455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9" r="21489" b="-1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7596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 descr="Kuva, joka sisältää kohteen ulko, taivas, ranta, luonto&#10;&#10;Kuvaus luotu automaattisesti">
            <a:extLst>
              <a:ext uri="{FF2B5EF4-FFF2-40B4-BE49-F238E27FC236}">
                <a16:creationId xmlns:a16="http://schemas.microsoft.com/office/drawing/2014/main" id="{511804C4-8F7F-05C6-BD55-24099C5BA4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3" r="7312" b="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BBBD73-5A65-EF2F-14FB-752A74CC2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fi-FI" sz="2200" b="0" err="1">
                <a:ea typeface="+mj-lt"/>
                <a:cs typeface="+mj-lt"/>
              </a:rPr>
              <a:t>Why</a:t>
            </a:r>
            <a:r>
              <a:rPr lang="fi-FI" sz="2200" b="0">
                <a:ea typeface="+mj-lt"/>
                <a:cs typeface="+mj-lt"/>
              </a:rPr>
              <a:t> </a:t>
            </a:r>
            <a:r>
              <a:rPr lang="fi-FI" sz="2200" b="0" err="1">
                <a:ea typeface="+mj-lt"/>
                <a:cs typeface="+mj-lt"/>
              </a:rPr>
              <a:t>has</a:t>
            </a:r>
            <a:r>
              <a:rPr lang="fi-FI" sz="2200" b="0">
                <a:ea typeface="+mj-lt"/>
                <a:cs typeface="+mj-lt"/>
              </a:rPr>
              <a:t> </a:t>
            </a:r>
            <a:r>
              <a:rPr lang="fi-FI" sz="2200" b="0" err="1">
                <a:ea typeface="+mj-lt"/>
                <a:cs typeface="+mj-lt"/>
              </a:rPr>
              <a:t>sustainability</a:t>
            </a:r>
            <a:r>
              <a:rPr lang="fi-FI" sz="2200" b="0">
                <a:ea typeface="+mj-lt"/>
                <a:cs typeface="+mj-lt"/>
              </a:rPr>
              <a:t> </a:t>
            </a:r>
            <a:r>
              <a:rPr lang="fi-FI" sz="2200" b="0" err="1">
                <a:ea typeface="+mj-lt"/>
                <a:cs typeface="+mj-lt"/>
              </a:rPr>
              <a:t>become</a:t>
            </a:r>
            <a:r>
              <a:rPr lang="fi-FI" sz="2200" b="0">
                <a:ea typeface="+mj-lt"/>
                <a:cs typeface="+mj-lt"/>
              </a:rPr>
              <a:t> an </a:t>
            </a:r>
            <a:r>
              <a:rPr lang="fi-FI" sz="2200" b="0" err="1">
                <a:ea typeface="+mj-lt"/>
                <a:cs typeface="+mj-lt"/>
              </a:rPr>
              <a:t>important</a:t>
            </a:r>
            <a:r>
              <a:rPr lang="fi-FI" sz="2200" b="0">
                <a:ea typeface="+mj-lt"/>
                <a:cs typeface="+mj-lt"/>
              </a:rPr>
              <a:t> </a:t>
            </a:r>
            <a:r>
              <a:rPr lang="fi-FI" sz="2200" b="0" err="1">
                <a:ea typeface="+mj-lt"/>
                <a:cs typeface="+mj-lt"/>
              </a:rPr>
              <a:t>issue</a:t>
            </a:r>
            <a:r>
              <a:rPr lang="fi-FI" sz="2200" b="0">
                <a:ea typeface="+mj-lt"/>
                <a:cs typeface="+mj-lt"/>
              </a:rPr>
              <a:t> in </a:t>
            </a:r>
            <a:r>
              <a:rPr lang="fi-FI" sz="2200" b="0" err="1">
                <a:ea typeface="+mj-lt"/>
                <a:cs typeface="+mj-lt"/>
              </a:rPr>
              <a:t>tourism</a:t>
            </a:r>
            <a:r>
              <a:rPr lang="fi-FI" sz="2200" b="0">
                <a:ea typeface="+mj-lt"/>
                <a:cs typeface="+mj-lt"/>
              </a:rPr>
              <a:t>?</a:t>
            </a:r>
            <a:endParaRPr lang="fi-FI" sz="220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A4050-32EB-3893-40F1-19F088369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3220278"/>
            <a:ext cx="3633747" cy="2592125"/>
          </a:xfrm>
        </p:spPr>
        <p:txBody>
          <a:bodyPr vert="horz" lIns="109728" tIns="109728" rIns="109728" bIns="91440" rtlCol="0">
            <a:normAutofit/>
          </a:bodyPr>
          <a:lstStyle/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 err="1">
                <a:ea typeface="Meiryo"/>
              </a:rPr>
              <a:t>It's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one</a:t>
            </a:r>
            <a:r>
              <a:rPr lang="fi-FI">
                <a:ea typeface="Meiryo"/>
              </a:rPr>
              <a:t> of </a:t>
            </a:r>
            <a:r>
              <a:rPr lang="fi-FI" err="1">
                <a:ea typeface="Meiryo"/>
              </a:rPr>
              <a:t>the</a:t>
            </a:r>
            <a:r>
              <a:rPr lang="fi-FI">
                <a:ea typeface="Meiryo"/>
              </a:rPr>
              <a:t> main </a:t>
            </a:r>
            <a:r>
              <a:rPr lang="fi-FI" err="1">
                <a:ea typeface="Meiryo"/>
              </a:rPr>
              <a:t>reasons</a:t>
            </a:r>
            <a:r>
              <a:rPr lang="fi-FI">
                <a:ea typeface="Meiryo"/>
              </a:rPr>
              <a:t> of </a:t>
            </a:r>
            <a:r>
              <a:rPr lang="fi-FI" err="1">
                <a:ea typeface="Meiryo"/>
              </a:rPr>
              <a:t>pollution</a:t>
            </a:r>
            <a:r>
              <a:rPr lang="fi-FI">
                <a:ea typeface="Meiryo"/>
              </a:rPr>
              <a:t> and </a:t>
            </a:r>
            <a:r>
              <a:rPr lang="fi-FI" err="1">
                <a:ea typeface="Meiryo"/>
              </a:rPr>
              <a:t>climate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change</a:t>
            </a:r>
            <a:endParaRPr lang="fi-FI">
              <a:ea typeface="Meiryo"/>
            </a:endParaRPr>
          </a:p>
          <a:p>
            <a:pPr marL="285750" indent="-285750">
              <a:buFont typeface="Calibri" panose="020B0503020204020204" pitchFamily="34" charset="0"/>
              <a:buChar char="-"/>
            </a:pPr>
            <a:endParaRPr lang="fi-FI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88368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ulko, taivas, päivä, lumi&#10;&#10;Kuvaus luotu automaattisesti">
            <a:extLst>
              <a:ext uri="{FF2B5EF4-FFF2-40B4-BE49-F238E27FC236}">
                <a16:creationId xmlns:a16="http://schemas.microsoft.com/office/drawing/2014/main" id="{E47E2133-F0ED-8D64-3C8C-D61959E0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8543" y="-60385"/>
            <a:ext cx="14230709" cy="710816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9B8F3F-48B7-2487-924D-74896421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Meiryo"/>
              </a:rPr>
              <a:t>Basic info - Kivennapa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EAD4DB-F3DB-ED80-4E61-2FDCD5BD1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09728" tIns="109728" rIns="109728" bIns="9144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At kivennapa </a:t>
            </a:r>
            <a:r>
              <a:rPr lang="fi-FI" err="1">
                <a:ea typeface="+mn-lt"/>
                <a:cs typeface="+mn-lt"/>
              </a:rPr>
              <a:t>you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can</a:t>
            </a:r>
            <a:r>
              <a:rPr lang="fi-FI">
                <a:ea typeface="+mn-lt"/>
                <a:cs typeface="+mn-lt"/>
              </a:rPr>
              <a:t> go to sauna, </a:t>
            </a:r>
            <a:r>
              <a:rPr lang="fi-FI" err="1">
                <a:ea typeface="+mn-lt"/>
                <a:cs typeface="+mn-lt"/>
              </a:rPr>
              <a:t>forest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walk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stopping</a:t>
            </a:r>
            <a:r>
              <a:rPr lang="fi-FI">
                <a:ea typeface="+mn-lt"/>
                <a:cs typeface="+mn-lt"/>
              </a:rPr>
              <a:t> at </a:t>
            </a:r>
            <a:r>
              <a:rPr lang="fi-FI" err="1">
                <a:ea typeface="+mn-lt"/>
                <a:cs typeface="+mn-lt"/>
              </a:rPr>
              <a:t>goahti</a:t>
            </a:r>
            <a:r>
              <a:rPr lang="fi-FI">
                <a:ea typeface="+mn-lt"/>
                <a:cs typeface="+mn-lt"/>
              </a:rPr>
              <a:t>, </a:t>
            </a:r>
            <a:r>
              <a:rPr lang="fi-FI" err="1">
                <a:ea typeface="+mn-lt"/>
                <a:cs typeface="+mn-lt"/>
              </a:rPr>
              <a:t>marshmallow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challenge</a:t>
            </a:r>
            <a:r>
              <a:rPr lang="fi-FI">
                <a:ea typeface="+mn-lt"/>
                <a:cs typeface="+mn-lt"/>
              </a:rPr>
              <a:t> and stretching, </a:t>
            </a:r>
            <a:r>
              <a:rPr lang="fi-FI" err="1">
                <a:ea typeface="+mn-lt"/>
                <a:cs typeface="+mn-lt"/>
              </a:rPr>
              <a:t>hundreds</a:t>
            </a:r>
            <a:r>
              <a:rPr lang="fi-FI">
                <a:ea typeface="+mn-lt"/>
                <a:cs typeface="+mn-lt"/>
              </a:rPr>
              <a:t> of </a:t>
            </a:r>
            <a:r>
              <a:rPr lang="fi-FI" err="1">
                <a:ea typeface="+mn-lt"/>
                <a:cs typeface="+mn-lt"/>
              </a:rPr>
              <a:t>years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old</a:t>
            </a:r>
            <a:r>
              <a:rPr lang="fi-FI">
                <a:ea typeface="+mn-lt"/>
                <a:cs typeface="+mn-lt"/>
              </a:rPr>
              <a:t> "kyykkä" </a:t>
            </a:r>
            <a:r>
              <a:rPr lang="fi-FI" err="1">
                <a:ea typeface="+mn-lt"/>
                <a:cs typeface="+mn-lt"/>
              </a:rPr>
              <a:t>game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forest</a:t>
            </a:r>
            <a:r>
              <a:rPr lang="fi-FI">
                <a:ea typeface="+mn-lt"/>
                <a:cs typeface="+mn-lt"/>
              </a:rPr>
              <a:t> yoga.</a:t>
            </a:r>
            <a:endParaRPr lang="fi-FI"/>
          </a:p>
          <a:p>
            <a:r>
              <a:rPr lang="fi-FI" err="1">
                <a:ea typeface="+mn-lt"/>
                <a:cs typeface="+mn-lt"/>
              </a:rPr>
              <a:t>Activities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are</a:t>
            </a:r>
            <a:r>
              <a:rPr lang="fi-FI">
                <a:ea typeface="+mn-lt"/>
                <a:cs typeface="+mn-lt"/>
              </a:rPr>
              <a:t> for </a:t>
            </a:r>
            <a:r>
              <a:rPr lang="fi-FI" err="1">
                <a:ea typeface="+mn-lt"/>
                <a:cs typeface="+mn-lt"/>
              </a:rPr>
              <a:t>foreigners</a:t>
            </a:r>
            <a:r>
              <a:rPr lang="fi-FI">
                <a:ea typeface="+mn-lt"/>
                <a:cs typeface="+mn-lt"/>
              </a:rPr>
              <a:t> and </a:t>
            </a:r>
            <a:r>
              <a:rPr lang="fi-FI" err="1">
                <a:ea typeface="+mn-lt"/>
                <a:cs typeface="+mn-lt"/>
              </a:rPr>
              <a:t>Finnish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tourists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because</a:t>
            </a:r>
            <a:r>
              <a:rPr lang="fi-FI">
                <a:ea typeface="+mn-lt"/>
                <a:cs typeface="+mn-lt"/>
              </a:rPr>
              <a:t> it is </a:t>
            </a:r>
            <a:r>
              <a:rPr lang="fi-FI" err="1">
                <a:ea typeface="+mn-lt"/>
                <a:cs typeface="+mn-lt"/>
              </a:rPr>
              <a:t>easy</a:t>
            </a:r>
            <a:r>
              <a:rPr lang="fi-FI">
                <a:ea typeface="+mn-lt"/>
                <a:cs typeface="+mn-lt"/>
              </a:rPr>
              <a:t> to </a:t>
            </a:r>
            <a:r>
              <a:rPr lang="fi-FI" err="1">
                <a:ea typeface="+mn-lt"/>
                <a:cs typeface="+mn-lt"/>
              </a:rPr>
              <a:t>do</a:t>
            </a:r>
            <a:r>
              <a:rPr lang="fi-FI">
                <a:ea typeface="+mn-lt"/>
                <a:cs typeface="+mn-lt"/>
              </a:rPr>
              <a:t> for </a:t>
            </a:r>
            <a:r>
              <a:rPr lang="fi-FI" err="1">
                <a:ea typeface="+mn-lt"/>
                <a:cs typeface="+mn-lt"/>
              </a:rPr>
              <a:t>everyone</a:t>
            </a:r>
            <a:r>
              <a:rPr lang="fi-FI">
                <a:ea typeface="+mn-lt"/>
                <a:cs typeface="+mn-lt"/>
              </a:rPr>
              <a:t>.</a:t>
            </a:r>
          </a:p>
          <a:p>
            <a:r>
              <a:rPr lang="fi-FI">
                <a:ea typeface="+mn-lt"/>
                <a:cs typeface="+mn-lt"/>
              </a:rPr>
              <a:t>Kivennapa </a:t>
            </a:r>
            <a:r>
              <a:rPr lang="fi-FI" err="1">
                <a:ea typeface="+mn-lt"/>
                <a:cs typeface="+mn-lt"/>
              </a:rPr>
              <a:t>operates</a:t>
            </a:r>
            <a:r>
              <a:rPr lang="fi-FI">
                <a:ea typeface="+mn-lt"/>
                <a:cs typeface="+mn-lt"/>
              </a:rPr>
              <a:t> at Muuruvesi.</a:t>
            </a:r>
          </a:p>
          <a:p>
            <a:r>
              <a:rPr lang="fi-FI" err="1">
                <a:ea typeface="Meiryo"/>
              </a:rPr>
              <a:t>Good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place</a:t>
            </a:r>
            <a:r>
              <a:rPr lang="fi-FI">
                <a:ea typeface="Meiryo"/>
              </a:rPr>
              <a:t> to </a:t>
            </a:r>
            <a:r>
              <a:rPr lang="fi-FI" err="1">
                <a:ea typeface="Meiryo"/>
              </a:rPr>
              <a:t>spend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time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with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big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groups</a:t>
            </a:r>
            <a:r>
              <a:rPr lang="fi-FI">
                <a:ea typeface="Meiryo"/>
              </a:rPr>
              <a:t>. </a:t>
            </a:r>
            <a:r>
              <a:rPr lang="fi-FI" err="1">
                <a:ea typeface="Meiryo"/>
              </a:rPr>
              <a:t>Near</a:t>
            </a:r>
            <a:r>
              <a:rPr lang="fi-FI">
                <a:ea typeface="Meiryo"/>
              </a:rPr>
              <a:t> to </a:t>
            </a:r>
            <a:r>
              <a:rPr lang="fi-FI" err="1">
                <a:ea typeface="Meiryo"/>
              </a:rPr>
              <a:t>nature</a:t>
            </a:r>
            <a:r>
              <a:rPr lang="fi-FI">
                <a:ea typeface="Meiryo"/>
              </a:rPr>
              <a:t> and </a:t>
            </a:r>
            <a:r>
              <a:rPr lang="fi-FI" err="1">
                <a:ea typeface="Meiryo"/>
              </a:rPr>
              <a:t>respecting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sustainable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bevelopment</a:t>
            </a:r>
            <a:r>
              <a:rPr lang="fi-FI">
                <a:ea typeface="Meiryo"/>
              </a:rPr>
              <a:t>.</a:t>
            </a:r>
          </a:p>
          <a:p>
            <a:endParaRPr lang="fi-FI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283091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6D5E576-B8C9-43B9-CB76-65363195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5645" cy="1639888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fi-FI" sz="2500" err="1">
                <a:ea typeface="Meiryo"/>
              </a:rPr>
              <a:t>Sustainable</a:t>
            </a:r>
            <a:r>
              <a:rPr lang="fi-FI" sz="2500">
                <a:ea typeface="Meiryo"/>
              </a:rPr>
              <a:t> </a:t>
            </a:r>
            <a:r>
              <a:rPr lang="fi-FI" sz="2500" err="1">
                <a:ea typeface="Meiryo"/>
              </a:rPr>
              <a:t>development</a:t>
            </a:r>
            <a:r>
              <a:rPr lang="fi-FI" sz="2500">
                <a:ea typeface="Meiryo"/>
              </a:rPr>
              <a:t> in Kivennapa</a:t>
            </a:r>
            <a:endParaRPr lang="fi-FI" sz="25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AAF3EC-7171-5B7F-1B60-41477B7BC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96964" cy="3651250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fi-FI" err="1">
                <a:ea typeface="Meiryo"/>
              </a:rPr>
              <a:t>They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take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care</a:t>
            </a:r>
            <a:r>
              <a:rPr lang="fi-FI">
                <a:ea typeface="Meiryo"/>
              </a:rPr>
              <a:t> of </a:t>
            </a:r>
            <a:r>
              <a:rPr lang="fi-FI" err="1">
                <a:ea typeface="Meiryo"/>
              </a:rPr>
              <a:t>the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nature</a:t>
            </a:r>
            <a:r>
              <a:rPr lang="fi-FI">
                <a:ea typeface="Meiryo"/>
              </a:rPr>
              <a:t> in </a:t>
            </a:r>
            <a:r>
              <a:rPr lang="fi-FI" err="1">
                <a:ea typeface="Meiryo"/>
              </a:rPr>
              <a:t>their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work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by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recycling</a:t>
            </a:r>
          </a:p>
          <a:p>
            <a:endParaRPr lang="fi-FI">
              <a:ea typeface="Meiryo"/>
            </a:endParaRPr>
          </a:p>
          <a:p>
            <a:r>
              <a:rPr lang="fi-FI" err="1">
                <a:ea typeface="Meiryo"/>
              </a:rPr>
              <a:t>They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provide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advice</a:t>
            </a:r>
            <a:r>
              <a:rPr lang="fi-FI">
                <a:ea typeface="Meiryo"/>
              </a:rPr>
              <a:t> on: </a:t>
            </a:r>
          </a:p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 err="1">
                <a:ea typeface="Meiryo"/>
              </a:rPr>
              <a:t>protecting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the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nature</a:t>
            </a:r>
          </a:p>
          <a:p>
            <a:pPr marL="285750" indent="-285750">
              <a:buFont typeface="Calibri" panose="020B0503020204020204" pitchFamily="34" charset="0"/>
              <a:buChar char="-"/>
            </a:pPr>
            <a:r>
              <a:rPr lang="fi-FI" err="1">
                <a:ea typeface="Meiryo"/>
              </a:rPr>
              <a:t>not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littering</a:t>
            </a:r>
            <a:r>
              <a:rPr lang="fi-FI">
                <a:ea typeface="Meiryo"/>
              </a:rPr>
              <a:t> </a:t>
            </a:r>
            <a:endParaRPr lang="fi-FI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DF53DAE6-F214-AD5B-B55E-806355E8C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67" y="1934660"/>
            <a:ext cx="2988679" cy="298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92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4085C71-70C7-AC0D-7D9D-3EFC7806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183986" cy="1639888"/>
          </a:xfrm>
        </p:spPr>
        <p:txBody>
          <a:bodyPr anchor="b">
            <a:normAutofit/>
          </a:bodyPr>
          <a:lstStyle/>
          <a:p>
            <a:r>
              <a:rPr lang="fi-FI" err="1">
                <a:ea typeface="Meiryo"/>
              </a:rPr>
              <a:t>Things</a:t>
            </a:r>
            <a:r>
              <a:rPr lang="fi-FI">
                <a:ea typeface="Meiryo"/>
              </a:rPr>
              <a:t> to </a:t>
            </a:r>
            <a:r>
              <a:rPr lang="fi-FI" err="1">
                <a:ea typeface="Meiryo"/>
              </a:rPr>
              <a:t>improve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B1FF63-66DD-AEC5-31EE-3BD6ADEF0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183986" cy="3651250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fi-FI" err="1">
                <a:ea typeface="+mn-lt"/>
                <a:cs typeface="+mn-lt"/>
              </a:rPr>
              <a:t>The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official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site</a:t>
            </a:r>
            <a:r>
              <a:rPr lang="fi-FI">
                <a:ea typeface="+mn-lt"/>
                <a:cs typeface="+mn-lt"/>
              </a:rPr>
              <a:t> is </a:t>
            </a:r>
            <a:r>
              <a:rPr lang="fi-FI" err="1">
                <a:ea typeface="+mn-lt"/>
                <a:cs typeface="+mn-lt"/>
              </a:rPr>
              <a:t>not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available</a:t>
            </a:r>
            <a:r>
              <a:rPr lang="fi-FI">
                <a:ea typeface="+mn-lt"/>
                <a:cs typeface="+mn-lt"/>
              </a:rPr>
              <a:t> in English</a:t>
            </a:r>
          </a:p>
          <a:p>
            <a:r>
              <a:rPr lang="fi-FI" err="1">
                <a:ea typeface="+mn-lt"/>
                <a:cs typeface="+mn-lt"/>
              </a:rPr>
              <a:t>The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site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doesn't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provide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much</a:t>
            </a:r>
            <a:r>
              <a:rPr lang="fi-FI">
                <a:ea typeface="+mn-lt"/>
                <a:cs typeface="+mn-lt"/>
              </a:rPr>
              <a:t> </a:t>
            </a:r>
            <a:r>
              <a:rPr lang="fi-FI" err="1">
                <a:ea typeface="+mn-lt"/>
                <a:cs typeface="+mn-lt"/>
              </a:rPr>
              <a:t>information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about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sustainable</a:t>
            </a:r>
            <a:r>
              <a:rPr lang="fi-FI">
                <a:ea typeface="+mn-lt"/>
                <a:cs typeface="+mn-lt"/>
              </a:rPr>
              <a:t> </a:t>
            </a:r>
            <a:r>
              <a:rPr lang="fi-FI" err="1">
                <a:ea typeface="+mn-lt"/>
                <a:cs typeface="+mn-lt"/>
              </a:rPr>
              <a:t>development</a:t>
            </a:r>
            <a:endParaRPr lang="fi-FI">
              <a:ea typeface="+mn-lt"/>
              <a:cs typeface="+mn-lt"/>
            </a:endParaRPr>
          </a:p>
          <a:p>
            <a:r>
              <a:rPr lang="fi-FI" err="1">
                <a:ea typeface="Meiryo"/>
              </a:rPr>
              <a:t>The</a:t>
            </a:r>
            <a:r>
              <a:rPr lang="fi-FI">
                <a:ea typeface="Meiryo"/>
              </a:rPr>
              <a:t> house </a:t>
            </a:r>
            <a:r>
              <a:rPr lang="fi-FI" err="1">
                <a:ea typeface="Meiryo"/>
              </a:rPr>
              <a:t>should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use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more</a:t>
            </a:r>
            <a:r>
              <a:rPr lang="fi-FI">
                <a:ea typeface="Meiryo"/>
              </a:rPr>
              <a:t> </a:t>
            </a:r>
            <a:r>
              <a:rPr lang="fi-FI" err="1">
                <a:ea typeface="Meiryo"/>
              </a:rPr>
              <a:t>renewable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energy</a:t>
            </a:r>
            <a:r>
              <a:rPr lang="fi-FI">
                <a:ea typeface="Meiryo"/>
              </a:rPr>
              <a:t>, </a:t>
            </a:r>
            <a:r>
              <a:rPr lang="fi-FI" err="1">
                <a:ea typeface="Meiryo"/>
              </a:rPr>
              <a:t>like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solar</a:t>
            </a:r>
            <a:r>
              <a:rPr lang="fi-FI">
                <a:ea typeface="Meiryo"/>
              </a:rPr>
              <a:t> </a:t>
            </a:r>
            <a:r>
              <a:rPr lang="fi-FI" err="1">
                <a:ea typeface="Meiryo"/>
              </a:rPr>
              <a:t>panels</a:t>
            </a:r>
          </a:p>
          <a:p>
            <a:endParaRPr lang="fi-FI">
              <a:ea typeface="Meiryo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0577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906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24E59B6-9DB2-1457-FB6D-6BE1709D7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049" y="2271399"/>
            <a:ext cx="3249406" cy="231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2009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14D"/>
      </a:accent1>
      <a:accent2>
        <a:srgbClr val="B1913B"/>
      </a:accent2>
      <a:accent3>
        <a:srgbClr val="9CAB43"/>
      </a:accent3>
      <a:accent4>
        <a:srgbClr val="6FB13B"/>
      </a:accent4>
      <a:accent5>
        <a:srgbClr val="4BB848"/>
      </a:accent5>
      <a:accent6>
        <a:srgbClr val="3BB169"/>
      </a:accent6>
      <a:hlink>
        <a:srgbClr val="3A8BA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6F8D3B8538678499CDE21C2F36039F1" ma:contentTypeVersion="7" ma:contentTypeDescription="Luo uusi asiakirja." ma:contentTypeScope="" ma:versionID="cefc6c577f762952f07914a598278469">
  <xsd:schema xmlns:xsd="http://www.w3.org/2001/XMLSchema" xmlns:xs="http://www.w3.org/2001/XMLSchema" xmlns:p="http://schemas.microsoft.com/office/2006/metadata/properties" xmlns:ns2="50ca4bde-8e8f-473e-a3a7-375117f4dd78" xmlns:ns3="a1bd3503-e326-4d07-8c94-10d5268bf07c" targetNamespace="http://schemas.microsoft.com/office/2006/metadata/properties" ma:root="true" ma:fieldsID="9f877ee3416c89a1fe526929e6d89de9" ns2:_="" ns3:_="">
    <xsd:import namespace="50ca4bde-8e8f-473e-a3a7-375117f4dd78"/>
    <xsd:import namespace="a1bd3503-e326-4d07-8c94-10d5268bf07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a4bde-8e8f-473e-a3a7-375117f4dd7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d3503-e326-4d07-8c94-10d5268bf07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50ca4bde-8e8f-473e-a3a7-375117f4dd78" xsi:nil="true"/>
    <SharedWithUsers xmlns="a1bd3503-e326-4d07-8c94-10d5268bf07c">
      <UserInfo>
        <DisplayName>Tirkkonen Elina Katariina</DisplayName>
        <AccountId>108</AccountId>
        <AccountType/>
      </UserInfo>
      <UserInfo>
        <DisplayName>Tirkkonen Anni Heta Katri</DisplayName>
        <AccountId>273</AccountId>
        <AccountType/>
      </UserInfo>
      <UserInfo>
        <DisplayName>Miettinen Ella Alisa Vilmiina</DisplayName>
        <AccountId>141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0B486C-57CE-445B-AEA2-2E95C8B786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a4bde-8e8f-473e-a3a7-375117f4dd78"/>
    <ds:schemaRef ds:uri="a1bd3503-e326-4d07-8c94-10d5268bf0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2A7178-E36C-470A-9035-D99DB4248D0F}">
  <ds:schemaRefs>
    <ds:schemaRef ds:uri="http://schemas.microsoft.com/office/2006/metadata/properties"/>
    <ds:schemaRef ds:uri="http://schemas.microsoft.com/office/infopath/2007/PartnerControls"/>
    <ds:schemaRef ds:uri="50ca4bde-8e8f-473e-a3a7-375117f4dd78"/>
    <ds:schemaRef ds:uri="a1bd3503-e326-4d07-8c94-10d5268bf07c"/>
  </ds:schemaRefs>
</ds:datastoreItem>
</file>

<file path=customXml/itemProps3.xml><?xml version="1.0" encoding="utf-8"?>
<ds:datastoreItem xmlns:ds="http://schemas.openxmlformats.org/officeDocument/2006/customXml" ds:itemID="{72F77C8E-4FCE-4424-AF46-1BCF3F77FE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SketchLinesVTI</vt:lpstr>
      <vt:lpstr>Sustainable development and tourism</vt:lpstr>
      <vt:lpstr>What is tourism?</vt:lpstr>
      <vt:lpstr>What is sustainable development?</vt:lpstr>
      <vt:lpstr>How tourism and sustainable development can be combined?</vt:lpstr>
      <vt:lpstr>Tourism's challenges for sustainable development</vt:lpstr>
      <vt:lpstr>Why has sustainability become an important issue in tourism?</vt:lpstr>
      <vt:lpstr>Basic info - Kivennapa</vt:lpstr>
      <vt:lpstr>Sustainable development in Kivennapa</vt:lpstr>
      <vt:lpstr>Things to improve</vt:lpstr>
      <vt:lpstr>Promoting sustainable development</vt:lpstr>
      <vt:lpstr>PowerPoint Presentation</vt:lpstr>
      <vt:lpstr>Our view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2023-01-25T08:55:18Z</dcterms:created>
  <dcterms:modified xsi:type="dcterms:W3CDTF">2026-03-25T21:02:53Z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0x01010016F8D3B8538678499CDE21C2F36039F1</vt:lpwstr>
  </property>
  <property fmtid="{D5CDD505-2E9C-101B-9397-08002B2CF9AE}" pid="3" name="Order">
    <vt:r8>33100</vt:r8>
  </property>
  <property fmtid="{D5CDD505-2E9C-101B-9397-08002B2CF9AE}" pid="4" name="_activity">
    <vt:lpwstr>{"FileActivityType":"9","FileActivityTimeStamp":"2023-01-25T09.03.23.543Z","FileActivityUsersOnPage":[{"DisplayName":"Hartojoki Veera Maria","Id":"o_veera.hartojoki@edu.kuopio.fi"},{"DisplayName":"Tirkkonen Elina Katariina","Id":"o_elina.tirkkonen@edu.kuopio.fi"},{"DisplayName":"Tirkkonen Anni Heta Katri","Id":"o_anni.tirkkonen2@edu.kuopio.fi"},{"DisplayName":"Miettinen Ella Alisa Vilmiina","Id":"o_ella.miettinen@edu.kuopio.fi"}],"FileActivityNavigationId":null}</vt:lpwstr>
  </property>
  <property fmtid="{D5CDD505-2E9C-101B-9397-08002B2CF9AE}" pid="5" name="SharedWithUsers">
    <vt:lpwstr>108;#Tirkkonen Elina Katariina;#273;#Tirkkonen Anni Heta Katri;#141;#Miettinen Ella Alisa Vilmiina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</Properties>
</file>