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911" r:id="rId2"/>
  </p:sldMasterIdLst>
  <p:notesMasterIdLst>
    <p:notesMasterId r:id="rId27"/>
  </p:notesMasterIdLst>
  <p:handoutMasterIdLst>
    <p:handoutMasterId r:id="rId28"/>
  </p:handoutMasterIdLst>
  <p:sldIdLst>
    <p:sldId id="378" r:id="rId3"/>
    <p:sldId id="365" r:id="rId4"/>
    <p:sldId id="373" r:id="rId5"/>
    <p:sldId id="391" r:id="rId6"/>
    <p:sldId id="328" r:id="rId7"/>
    <p:sldId id="383" r:id="rId8"/>
    <p:sldId id="394" r:id="rId9"/>
    <p:sldId id="380" r:id="rId10"/>
    <p:sldId id="358" r:id="rId11"/>
    <p:sldId id="384" r:id="rId12"/>
    <p:sldId id="375" r:id="rId13"/>
    <p:sldId id="387" r:id="rId14"/>
    <p:sldId id="385" r:id="rId15"/>
    <p:sldId id="386" r:id="rId16"/>
    <p:sldId id="388" r:id="rId17"/>
    <p:sldId id="362" r:id="rId18"/>
    <p:sldId id="371" r:id="rId19"/>
    <p:sldId id="369" r:id="rId20"/>
    <p:sldId id="372" r:id="rId21"/>
    <p:sldId id="382" r:id="rId22"/>
    <p:sldId id="353" r:id="rId23"/>
    <p:sldId id="370" r:id="rId24"/>
    <p:sldId id="377" r:id="rId25"/>
    <p:sldId id="390" r:id="rId26"/>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PARCOURSUP" id="{0B896E98-F45E-4768-8620-EDDF394BE181}">
          <p14:sldIdLst>
            <p14:sldId id="378"/>
            <p14:sldId id="365"/>
            <p14:sldId id="373"/>
            <p14:sldId id="391"/>
            <p14:sldId id="328"/>
            <p14:sldId id="383"/>
            <p14:sldId id="394"/>
            <p14:sldId id="380"/>
            <p14:sldId id="358"/>
            <p14:sldId id="384"/>
            <p14:sldId id="375"/>
            <p14:sldId id="387"/>
            <p14:sldId id="385"/>
            <p14:sldId id="386"/>
            <p14:sldId id="388"/>
            <p14:sldId id="362"/>
            <p14:sldId id="371"/>
            <p14:sldId id="369"/>
            <p14:sldId id="372"/>
            <p14:sldId id="382"/>
            <p14:sldId id="353"/>
            <p14:sldId id="370"/>
            <p14:sldId id="377"/>
            <p14:sldId id="390"/>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UDA SAID" initials="HS" lastIdx="3" clrIdx="0"/>
  <p:cmAuthor id="2" name="VALERIE KLEIN" initials="VK" lastIdx="4" clrIdx="1">
    <p:extLst>
      <p:ext uri="{19B8F6BF-5375-455C-9EA6-DF929625EA0E}">
        <p15:presenceInfo xmlns:p15="http://schemas.microsoft.com/office/powerpoint/2012/main" userId="S-1-5-21-1616320312-2655828719-4280963109-122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EC130E"/>
    <a:srgbClr val="000091"/>
    <a:srgbClr val="A558A0"/>
    <a:srgbClr val="34BAB5"/>
    <a:srgbClr val="0C50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59" autoAdjust="0"/>
    <p:restoredTop sz="94660"/>
  </p:normalViewPr>
  <p:slideViewPr>
    <p:cSldViewPr showGuides="1">
      <p:cViewPr varScale="1">
        <p:scale>
          <a:sx n="94" d="100"/>
          <a:sy n="94" d="100"/>
        </p:scale>
        <p:origin x="798" y="78"/>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35" d="100"/>
          <a:sy n="135" d="100"/>
        </p:scale>
        <p:origin x="5120"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479D-4687-E740-9789-857CF0267E23}" type="datetimeFigureOut">
              <a:rPr lang="fr-FR" smtClean="0"/>
              <a:t>03/12/2025</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03/12/2025</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03/12/2025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03/12/2025</a:t>
            </a:fld>
            <a:endParaRPr lang="fr-FR" cap="all" dirty="0"/>
          </a:p>
        </p:txBody>
      </p:sp>
      <p:sp>
        <p:nvSpPr>
          <p:cNvPr id="3" name="Espace réservé du numéro de diapositive 7">
            <a:extLst>
              <a:ext uri="{FF2B5EF4-FFF2-40B4-BE49-F238E27FC236}">
                <a16:creationId xmlns:a16="http://schemas.microsoft.com/office/drawing/2014/main" id="{2354CB20-7A21-D185-F6CE-62A1EFA4E0F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77A21E3B-B8D7-F7DC-C195-ABB7173A265E}"/>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4D88517F-0652-24B7-CECE-FA7727AFB41F}"/>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088B7A66-D08B-A398-E00A-DCBEE9483299}"/>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B49F00CA-DD42-B9AD-65A7-C2E0B613E49F}"/>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BE58713C-7CC1-D768-942B-0C6A202C4A9A}"/>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947970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2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03/12/2025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18913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03/12/2025</a:t>
            </a:fld>
            <a:endParaRPr lang="fr-FR" cap="all" dirty="0"/>
          </a:p>
        </p:txBody>
      </p:sp>
      <p:sp>
        <p:nvSpPr>
          <p:cNvPr id="2" name="Espace réservé du numéro de diapositive 7">
            <a:extLst>
              <a:ext uri="{FF2B5EF4-FFF2-40B4-BE49-F238E27FC236}">
                <a16:creationId xmlns:a16="http://schemas.microsoft.com/office/drawing/2014/main" id="{5627B9E6-EB77-0A01-D53D-30EDB7418B7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47857BB5-8B72-4B4D-18CA-F32ACE431C80}"/>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D6AC0A31-242B-827C-B5BA-CF77E9ED29D7}"/>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E969AD70-87AF-3A72-8CE0-A63CF1D6C0BD}"/>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797020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03/12/2025</a:t>
            </a:fld>
            <a:endParaRPr lang="fr-FR" cap="all" dirty="0"/>
          </a:p>
        </p:txBody>
      </p:sp>
      <p:sp>
        <p:nvSpPr>
          <p:cNvPr id="3" name="Espace réservé du numéro de diapositive 7">
            <a:extLst>
              <a:ext uri="{FF2B5EF4-FFF2-40B4-BE49-F238E27FC236}">
                <a16:creationId xmlns:a16="http://schemas.microsoft.com/office/drawing/2014/main" id="{71C90EFA-E0FE-E045-609C-5D8B6B7B8415}"/>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094347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03/12/2025</a:t>
            </a:fld>
            <a:endParaRPr lang="fr-FR" cap="all" dirty="0"/>
          </a:p>
        </p:txBody>
      </p:sp>
      <p:sp>
        <p:nvSpPr>
          <p:cNvPr id="3" name="Espace réservé du numéro de diapositive 7">
            <a:extLst>
              <a:ext uri="{FF2B5EF4-FFF2-40B4-BE49-F238E27FC236}">
                <a16:creationId xmlns:a16="http://schemas.microsoft.com/office/drawing/2014/main" id="{7FFCCFED-02DC-08EC-199E-29F138E6FD3E}"/>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902FD0BE-20C2-98A4-80BF-26E2E4CE4A32}"/>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D78EB4C2-0797-C1C8-2713-C16D8D7195FF}"/>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1EAF8653-EBBB-E723-93E8-4EAEA88D6E8A}"/>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767BF9AD-A3E5-B2AC-B1C5-8DC87EC46ECD}"/>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D3FD874F-D58B-C7F8-80C5-06579D5E867C}"/>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959836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03/12/2025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09204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03/12/2025</a:t>
            </a:fld>
            <a:endParaRPr lang="fr-FR" cap="all" dirty="0"/>
          </a:p>
        </p:txBody>
      </p:sp>
      <p:sp>
        <p:nvSpPr>
          <p:cNvPr id="2" name="Espace réservé du numéro de diapositive 7">
            <a:extLst>
              <a:ext uri="{FF2B5EF4-FFF2-40B4-BE49-F238E27FC236}">
                <a16:creationId xmlns:a16="http://schemas.microsoft.com/office/drawing/2014/main" id="{3FEBFD50-4011-BD8E-6F33-91EE334F822A}"/>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053E4752-B7BE-C251-601F-E85D791F72E5}"/>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7A84DCE6-CC5A-62D3-7F72-C44C2473D024}"/>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B5A000C1-691E-F104-1902-9EF057D87053}"/>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930988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03/12/2025</a:t>
            </a:fld>
            <a:endParaRPr lang="fr-FR" cap="all" dirty="0"/>
          </a:p>
        </p:txBody>
      </p:sp>
      <p:sp>
        <p:nvSpPr>
          <p:cNvPr id="3" name="Espace réservé du numéro de diapositive 7">
            <a:extLst>
              <a:ext uri="{FF2B5EF4-FFF2-40B4-BE49-F238E27FC236}">
                <a16:creationId xmlns:a16="http://schemas.microsoft.com/office/drawing/2014/main" id="{21EDD869-98C0-F59E-578F-8389EEA6B6DA}"/>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5" name="Espace réservé pour une image  7">
            <a:extLst>
              <a:ext uri="{FF2B5EF4-FFF2-40B4-BE49-F238E27FC236}">
                <a16:creationId xmlns:a16="http://schemas.microsoft.com/office/drawing/2014/main" id="{267D06C0-A8EA-E608-4A6F-B67EDDDD287E}"/>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6" name="Titre 1">
            <a:extLst>
              <a:ext uri="{FF2B5EF4-FFF2-40B4-BE49-F238E27FC236}">
                <a16:creationId xmlns:a16="http://schemas.microsoft.com/office/drawing/2014/main" id="{F25B2DE6-0EBC-ACE2-BF9B-00ABA60A7E75}"/>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Tree>
    <p:extLst>
      <p:ext uri="{BB962C8B-B14F-4D97-AF65-F5344CB8AC3E}">
        <p14:creationId xmlns:p14="http://schemas.microsoft.com/office/powerpoint/2010/main" val="14398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03/12/2025</a:t>
            </a:fld>
            <a:endParaRPr lang="fr-FR" cap="all" dirty="0"/>
          </a:p>
        </p:txBody>
      </p:sp>
      <p:sp>
        <p:nvSpPr>
          <p:cNvPr id="3" name="Espace réservé du numéro de diapositive 7">
            <a:extLst>
              <a:ext uri="{FF2B5EF4-FFF2-40B4-BE49-F238E27FC236}">
                <a16:creationId xmlns:a16="http://schemas.microsoft.com/office/drawing/2014/main" id="{C713303D-957D-C3FF-65F8-AC7AE214D0E7}"/>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C6099BCD-2997-F0EE-6D31-BF84EA2CF9D6}"/>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CE9E1EE3-B96E-FEEE-9B11-160E25A960C5}"/>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0623D511-8F3A-BC6C-8B9A-4A61EB517828}"/>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F86BDA20-4BE9-39FB-F411-8371EDBFAA68}"/>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40D48E26-A627-507B-7D1B-FCA789939791}"/>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470689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4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03/12/2025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98788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lvl1pPr>
              <a:defRPr/>
            </a:lvl1pPr>
          </a:lstStyle>
          <a:p>
            <a:pPr algn="r"/>
            <a:fld id="{4840C8CD-47A6-46D1-834E-8B717424291A}" type="datetime1">
              <a:rPr lang="fr-FR" cap="all" smtClean="0"/>
              <a:t>03/12/2025</a:t>
            </a:fld>
            <a:endParaRPr lang="fr-FR" cap="all" dirty="0"/>
          </a:p>
        </p:txBody>
      </p:sp>
      <p:sp>
        <p:nvSpPr>
          <p:cNvPr id="8" name="Espace réservé du numéro de diapositive 7"/>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467544" y="2346046"/>
            <a:ext cx="8208912" cy="2077200"/>
          </a:xfrm>
        </p:spPr>
        <p:txBody>
          <a:bodyPr/>
          <a:lstStyle>
            <a:lvl1pPr>
              <a:lnSpc>
                <a:spcPct val="90000"/>
              </a:lnSpc>
              <a:spcAft>
                <a:spcPts val="0"/>
              </a:spcAft>
              <a:defRPr sz="3200" b="1" cap="none" baseline="0">
                <a:solidFill>
                  <a:schemeClr val="tx1"/>
                </a:solidFill>
              </a:defRPr>
            </a:lvl1pPr>
            <a:lvl2pPr marL="0" indent="0">
              <a:spcBef>
                <a:spcPts val="500"/>
              </a:spcBef>
              <a:spcAft>
                <a:spcPts val="0"/>
              </a:spcAft>
              <a:buNone/>
              <a:defRPr sz="1800"/>
            </a:lvl2pPr>
          </a:lstStyle>
          <a:p>
            <a:pPr lvl="0"/>
            <a:r>
              <a:rPr lang="fr-FR" dirty="0"/>
              <a:t>Titre</a:t>
            </a:r>
          </a:p>
          <a:p>
            <a:pPr lvl="1"/>
            <a:r>
              <a:rPr lang="fr-FR" dirty="0"/>
              <a:t>Sous-titre</a:t>
            </a:r>
          </a:p>
        </p:txBody>
      </p:sp>
    </p:spTree>
    <p:extLst>
      <p:ext uri="{BB962C8B-B14F-4D97-AF65-F5344CB8AC3E}">
        <p14:creationId xmlns:p14="http://schemas.microsoft.com/office/powerpoint/2010/main" val="3483904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03/12/2025</a:t>
            </a:fld>
            <a:endParaRPr lang="fr-FR" cap="all" dirty="0"/>
          </a:p>
        </p:txBody>
      </p:sp>
      <p:sp>
        <p:nvSpPr>
          <p:cNvPr id="2" name="Espace réservé du numéro de diapositive 7">
            <a:extLst>
              <a:ext uri="{FF2B5EF4-FFF2-40B4-BE49-F238E27FC236}">
                <a16:creationId xmlns:a16="http://schemas.microsoft.com/office/drawing/2014/main" id="{D3D6716E-35E6-9A46-3401-322FD6C560B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DDB6F684-FFF0-9BFF-F28E-73B95625953A}"/>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D4B03BF3-C378-2FE2-8D59-9E342E83CE0E}"/>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372358B2-A1B9-F1AD-6A34-48FD17F0F3CB}"/>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947643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03/12/2025</a:t>
            </a:fld>
            <a:endParaRPr lang="fr-FR" cap="all" dirty="0"/>
          </a:p>
        </p:txBody>
      </p:sp>
      <p:sp>
        <p:nvSpPr>
          <p:cNvPr id="3" name="Espace réservé du numéro de diapositive 7">
            <a:extLst>
              <a:ext uri="{FF2B5EF4-FFF2-40B4-BE49-F238E27FC236}">
                <a16:creationId xmlns:a16="http://schemas.microsoft.com/office/drawing/2014/main" id="{D2261B49-61BC-08FD-F4D5-755ADDBDF97D}"/>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Espace réservé pour une image  7">
            <a:extLst>
              <a:ext uri="{FF2B5EF4-FFF2-40B4-BE49-F238E27FC236}">
                <a16:creationId xmlns:a16="http://schemas.microsoft.com/office/drawing/2014/main" id="{19FE17F8-3961-56C2-F560-271C7C130BC7}"/>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5" name="Titre 1">
            <a:extLst>
              <a:ext uri="{FF2B5EF4-FFF2-40B4-BE49-F238E27FC236}">
                <a16:creationId xmlns:a16="http://schemas.microsoft.com/office/drawing/2014/main" id="{FAD2F008-B2DE-BF59-0EF6-5FE51C2BB01C}"/>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Tree>
    <p:extLst>
      <p:ext uri="{BB962C8B-B14F-4D97-AF65-F5344CB8AC3E}">
        <p14:creationId xmlns:p14="http://schemas.microsoft.com/office/powerpoint/2010/main" val="2006623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03/12/2025</a:t>
            </a:fld>
            <a:endParaRPr lang="fr-FR" cap="all" dirty="0"/>
          </a:p>
        </p:txBody>
      </p:sp>
      <p:sp>
        <p:nvSpPr>
          <p:cNvPr id="3" name="Espace réservé du numéro de diapositive 7">
            <a:extLst>
              <a:ext uri="{FF2B5EF4-FFF2-40B4-BE49-F238E27FC236}">
                <a16:creationId xmlns:a16="http://schemas.microsoft.com/office/drawing/2014/main" id="{B90D4875-6211-D712-5823-AC28DCEDD361}"/>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C3E13540-A18A-96B0-6A60-14EAD0037620}"/>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FD8B63AE-DF04-8B65-882C-7D2998FF32C1}"/>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60733CAB-28DE-FA77-DF74-BC7D5FD70951}"/>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C77177D9-F143-9BEF-8488-7BDBDDA84EBB}"/>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C50B2D90-1933-7507-D820-8E312EB3B786}"/>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8383347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03/12/2025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088584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lvl1pPr>
              <a:defRPr/>
            </a:lvl1pPr>
          </a:lstStyle>
          <a:p>
            <a:pPr algn="r"/>
            <a:fld id="{4840C8CD-47A6-46D1-834E-8B717424291A}" type="datetime1">
              <a:rPr lang="fr-FR" cap="all" smtClean="0"/>
              <a:t>03/12/2025</a:t>
            </a:fld>
            <a:endParaRPr lang="fr-FR" cap="all" dirty="0"/>
          </a:p>
        </p:txBody>
      </p:sp>
      <p:sp>
        <p:nvSpPr>
          <p:cNvPr id="8" name="Espace réservé du numéro de diapositive 7"/>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467544" y="2346046"/>
            <a:ext cx="8208912" cy="2077200"/>
          </a:xfrm>
        </p:spPr>
        <p:txBody>
          <a:bodyPr/>
          <a:lstStyle>
            <a:lvl1pPr>
              <a:lnSpc>
                <a:spcPct val="90000"/>
              </a:lnSpc>
              <a:spcAft>
                <a:spcPts val="0"/>
              </a:spcAft>
              <a:defRPr sz="3200" b="1" cap="none" baseline="0">
                <a:solidFill>
                  <a:schemeClr val="tx1"/>
                </a:solidFill>
              </a:defRPr>
            </a:lvl1pPr>
            <a:lvl2pPr marL="0" indent="0">
              <a:spcBef>
                <a:spcPts val="500"/>
              </a:spcBef>
              <a:spcAft>
                <a:spcPts val="0"/>
              </a:spcAft>
              <a:buNone/>
              <a:defRPr sz="1800"/>
            </a:lvl2pPr>
          </a:lstStyle>
          <a:p>
            <a:pPr lvl="0"/>
            <a:r>
              <a:rPr lang="fr-FR" dirty="0"/>
              <a:t>Titre</a:t>
            </a:r>
          </a:p>
          <a:p>
            <a:pPr lvl="1"/>
            <a:r>
              <a:rPr lang="fr-FR" dirty="0"/>
              <a:t>Sous-titre</a:t>
            </a:r>
          </a:p>
        </p:txBody>
      </p:sp>
    </p:spTree>
    <p:extLst>
      <p:ext uri="{BB962C8B-B14F-4D97-AF65-F5344CB8AC3E}">
        <p14:creationId xmlns:p14="http://schemas.microsoft.com/office/powerpoint/2010/main" val="39129105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4" y="900000"/>
            <a:ext cx="8208913" cy="720000"/>
          </a:xfrm>
        </p:spPr>
        <p:txBody>
          <a:bodyPr/>
          <a:lstStyle>
            <a:lvl1pPr>
              <a:defRPr sz="2500">
                <a:solidFill>
                  <a:schemeClr val="tx1"/>
                </a:solidFill>
              </a:defRPr>
            </a:lvl1pPr>
          </a:lstStyle>
          <a:p>
            <a:r>
              <a:rPr lang="fr-FR" dirty="0"/>
              <a:t>Titre</a:t>
            </a:r>
          </a:p>
        </p:txBody>
      </p:sp>
      <p:sp>
        <p:nvSpPr>
          <p:cNvPr id="8" name="Espace réservé du texte 7"/>
          <p:cNvSpPr>
            <a:spLocks noGrp="1"/>
          </p:cNvSpPr>
          <p:nvPr>
            <p:ph type="body" sz="quarter" idx="13" hasCustomPrompt="1"/>
          </p:nvPr>
        </p:nvSpPr>
        <p:spPr bwMode="gray">
          <a:xfrm>
            <a:off x="467543" y="1891968"/>
            <a:ext cx="2520000" cy="2530800"/>
          </a:xfrm>
        </p:spPr>
        <p:txBody>
          <a:bodyPr/>
          <a:lstStyle>
            <a:lvl1pPr marL="143996" indent="-143996">
              <a:spcBef>
                <a:spcPts val="400"/>
              </a:spcBef>
              <a:spcAft>
                <a:spcPts val="800"/>
              </a:spcAft>
              <a:buFont typeface="+mj-lt"/>
              <a:buAutoNum type="arabicPeriod"/>
              <a:defRPr b="1">
                <a:solidFill>
                  <a:schemeClr val="tx1"/>
                </a:solidFill>
              </a:defRPr>
            </a:lvl1pPr>
            <a:lvl2pPr marL="323992" indent="-143996">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3996" indent="-143996">
              <a:spcBef>
                <a:spcPts val="400"/>
              </a:spcBef>
              <a:spcAft>
                <a:spcPts val="800"/>
              </a:spcAft>
              <a:buFont typeface="+mj-lt"/>
              <a:buAutoNum type="arabicPeriod"/>
              <a:defRPr b="1">
                <a:solidFill>
                  <a:schemeClr val="tx1"/>
                </a:solidFill>
              </a:defRPr>
            </a:lvl1pPr>
            <a:lvl2pPr marL="323992" indent="-143996">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156456" y="1893600"/>
            <a:ext cx="2520000" cy="2530800"/>
          </a:xfrm>
        </p:spPr>
        <p:txBody>
          <a:bodyPr/>
          <a:lstStyle>
            <a:lvl1pPr marL="143996" indent="-143996">
              <a:spcBef>
                <a:spcPts val="400"/>
              </a:spcBef>
              <a:spcAft>
                <a:spcPts val="800"/>
              </a:spcAft>
              <a:buFont typeface="+mj-lt"/>
              <a:buAutoNum type="arabicPeriod"/>
              <a:defRPr b="1">
                <a:solidFill>
                  <a:schemeClr val="tx1"/>
                </a:solidFill>
              </a:defRPr>
            </a:lvl1pPr>
            <a:lvl2pPr marL="323992" indent="-143996">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48A1FCF9-6FFD-4635-A651-75F724D18F81}" type="datetime1">
              <a:rPr lang="fr-FR" cap="all" smtClean="0"/>
              <a:t>03/12/2025</a:t>
            </a:fld>
            <a:endParaRPr lang="fr-FR" cap="all" dirty="0"/>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3034624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03/12/2025</a:t>
            </a:fld>
            <a:endParaRPr lang="fr-FR" cap="all" dirty="0"/>
          </a:p>
        </p:txBody>
      </p:sp>
      <p:sp>
        <p:nvSpPr>
          <p:cNvPr id="3" name="Espace réservé pour une image  7">
            <a:extLst>
              <a:ext uri="{FF2B5EF4-FFF2-40B4-BE49-F238E27FC236}">
                <a16:creationId xmlns:a16="http://schemas.microsoft.com/office/drawing/2014/main" id="{55E8919A-91DF-308C-6983-D0C2960095CE}"/>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4" name="Titre 1">
            <a:extLst>
              <a:ext uri="{FF2B5EF4-FFF2-40B4-BE49-F238E27FC236}">
                <a16:creationId xmlns:a16="http://schemas.microsoft.com/office/drawing/2014/main" id="{A3279743-2313-328C-9CAD-4BCAC0AD9A4A}"/>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5990" indent="-395990">
              <a:buFont typeface="+mj-lt"/>
              <a:buAutoNum type="arabicPeriod"/>
              <a:defRPr sz="3250">
                <a:solidFill>
                  <a:schemeClr val="tx1"/>
                </a:solidFill>
              </a:defRPr>
            </a:lvl1pPr>
          </a:lstStyle>
          <a:p>
            <a:r>
              <a:rPr lang="fr-FR" dirty="0"/>
              <a:t>Titre</a:t>
            </a:r>
          </a:p>
        </p:txBody>
      </p:sp>
      <p:sp>
        <p:nvSpPr>
          <p:cNvPr id="5" name="Espace réservé du numéro de diapositive 7">
            <a:extLst>
              <a:ext uri="{FF2B5EF4-FFF2-40B4-BE49-F238E27FC236}">
                <a16:creationId xmlns:a16="http://schemas.microsoft.com/office/drawing/2014/main" id="{E23B90F1-215F-7EF3-5D58-DC5482A3045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0503674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4" y="900000"/>
            <a:ext cx="8208913" cy="720000"/>
          </a:xfrm>
        </p:spPr>
        <p:txBody>
          <a:bodyPr/>
          <a:lstStyle>
            <a:lvl1pPr>
              <a:defRPr>
                <a:solidFill>
                  <a:schemeClr val="tx1"/>
                </a:solidFill>
              </a:defRPr>
            </a:lvl1pPr>
          </a:lstStyle>
          <a:p>
            <a:r>
              <a:rPr lang="fr-FR" dirty="0"/>
              <a:t>Titre</a:t>
            </a:r>
          </a:p>
        </p:txBody>
      </p:sp>
      <p:sp>
        <p:nvSpPr>
          <p:cNvPr id="10" name="Espace réservé du texte 9"/>
          <p:cNvSpPr>
            <a:spLocks noGrp="1"/>
          </p:cNvSpPr>
          <p:nvPr>
            <p:ph type="body" sz="quarter" idx="13" hasCustomPrompt="1"/>
          </p:nvPr>
        </p:nvSpPr>
        <p:spPr bwMode="gray">
          <a:xfrm>
            <a:off x="3312000" y="180000"/>
            <a:ext cx="5364456" cy="360000"/>
          </a:xfrm>
        </p:spPr>
        <p:txBody>
          <a:bodyPr/>
          <a:lstStyle>
            <a:lvl1pPr marL="107997" indent="-107997" algn="r">
              <a:spcAft>
                <a:spcPts val="0"/>
              </a:spcAft>
              <a:buFont typeface="+mj-lt"/>
              <a:buAutoNum type="arabicPeriod"/>
              <a:defRPr sz="750" b="1">
                <a:solidFill>
                  <a:schemeClr val="tx1"/>
                </a:solidFill>
              </a:defRPr>
            </a:lvl1pPr>
            <a:lvl2pPr marL="107997" indent="-107997"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03/12/2025</a:t>
            </a:fld>
            <a:endParaRPr lang="fr-FR" cap="all" dirty="0"/>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5707829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467544" y="900000"/>
            <a:ext cx="8208913" cy="720000"/>
          </a:xfrm>
        </p:spPr>
        <p:txBody>
          <a:bodyPr/>
          <a:lstStyle>
            <a:lvl1pPr>
              <a:defRPr>
                <a:solidFill>
                  <a:schemeClr val="tx1"/>
                </a:solidFill>
              </a:defRPr>
            </a:lvl1pPr>
          </a:lstStyle>
          <a:p>
            <a:r>
              <a:rPr lang="fr-FR" noProof="0" dirty="0"/>
              <a:t>Titre</a:t>
            </a:r>
            <a:endParaRPr lang="fr-FR" dirty="0"/>
          </a:p>
        </p:txBody>
      </p:sp>
      <p:sp>
        <p:nvSpPr>
          <p:cNvPr id="9" name="Espace réservé du contenu 8"/>
          <p:cNvSpPr>
            <a:spLocks noGrp="1"/>
          </p:cNvSpPr>
          <p:nvPr>
            <p:ph sz="quarter" idx="14" hasCustomPrompt="1"/>
          </p:nvPr>
        </p:nvSpPr>
        <p:spPr bwMode="gray">
          <a:xfrm>
            <a:off x="467544"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180000"/>
            <a:ext cx="5364456" cy="360000"/>
          </a:xfrm>
        </p:spPr>
        <p:txBody>
          <a:bodyPr/>
          <a:lstStyle>
            <a:lvl1pPr marL="107997" indent="-107997" algn="r">
              <a:spcAft>
                <a:spcPts val="0"/>
              </a:spcAft>
              <a:buFont typeface="+mj-lt"/>
              <a:buAutoNum type="arabicPeriod"/>
              <a:defRPr sz="750" b="1">
                <a:solidFill>
                  <a:schemeClr val="tx1"/>
                </a:solidFill>
              </a:defRPr>
            </a:lvl1pPr>
            <a:lvl2pPr marL="107997" indent="-107997"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03/12/2025</a:t>
            </a:fld>
            <a:endParaRPr lang="fr-FR" cap="all" dirty="0"/>
          </a:p>
        </p:txBody>
      </p:sp>
      <p:sp>
        <p:nvSpPr>
          <p:cNvPr id="2" name="Espace réservé du numéro de diapositive 7">
            <a:extLst>
              <a:ext uri="{FF2B5EF4-FFF2-40B4-BE49-F238E27FC236}">
                <a16:creationId xmlns:a16="http://schemas.microsoft.com/office/drawing/2014/main" id="{941CB1A8-BC18-0DA8-0320-F9B87D50D1D8}"/>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1992033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03/12/2025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73562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3" y="900000"/>
            <a:ext cx="8208913" cy="720000"/>
          </a:xfrm>
        </p:spPr>
        <p:txBody>
          <a:bodyPr/>
          <a:lstStyle>
            <a:lvl1pPr>
              <a:defRPr sz="2500">
                <a:solidFill>
                  <a:schemeClr val="tx1"/>
                </a:solidFill>
              </a:defRPr>
            </a:lvl1pPr>
          </a:lstStyle>
          <a:p>
            <a:r>
              <a:rPr lang="fr-FR" dirty="0"/>
              <a:t>Titre</a:t>
            </a:r>
          </a:p>
        </p:txBody>
      </p:sp>
      <p:sp>
        <p:nvSpPr>
          <p:cNvPr id="8" name="Espace réservé du texte 7"/>
          <p:cNvSpPr>
            <a:spLocks noGrp="1"/>
          </p:cNvSpPr>
          <p:nvPr>
            <p:ph type="body" sz="quarter" idx="13" hasCustomPrompt="1"/>
          </p:nvPr>
        </p:nvSpPr>
        <p:spPr bwMode="gray">
          <a:xfrm>
            <a:off x="467543" y="1891968"/>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156456" y="1893600"/>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48A1FCF9-6FFD-4635-A651-75F724D18F81}" type="datetime1">
              <a:rPr lang="fr-FR" cap="all" smtClean="0"/>
              <a:t>03/12/2025</a:t>
            </a:fld>
            <a:endParaRPr lang="fr-FR" cap="all" dirty="0"/>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6410304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03/12/2025</a:t>
            </a:fld>
            <a:endParaRPr lang="fr-FR" cap="all" dirty="0"/>
          </a:p>
        </p:txBody>
      </p:sp>
      <p:sp>
        <p:nvSpPr>
          <p:cNvPr id="2" name="Espace réservé du numéro de diapositive 7">
            <a:extLst>
              <a:ext uri="{FF2B5EF4-FFF2-40B4-BE49-F238E27FC236}">
                <a16:creationId xmlns:a16="http://schemas.microsoft.com/office/drawing/2014/main" id="{612AD668-5605-0B84-EA9A-52941CBBB53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B48BACCF-B43B-FD48-8507-2AE58579F486}"/>
              </a:ext>
            </a:extLst>
          </p:cNvPr>
          <p:cNvSpPr>
            <a:spLocks noGrp="1"/>
          </p:cNvSpPr>
          <p:nvPr>
            <p:ph type="title" hasCustomPrompt="1"/>
          </p:nvPr>
        </p:nvSpPr>
        <p:spPr bwMode="gray">
          <a:xfrm>
            <a:off x="467544"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CD5C58DF-C09C-D6BD-75E3-7222C9048AEE}"/>
              </a:ext>
            </a:extLst>
          </p:cNvPr>
          <p:cNvSpPr>
            <a:spLocks noGrp="1"/>
          </p:cNvSpPr>
          <p:nvPr>
            <p:ph sz="quarter" idx="14" hasCustomPrompt="1"/>
          </p:nvPr>
        </p:nvSpPr>
        <p:spPr bwMode="gray">
          <a:xfrm>
            <a:off x="467544"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17705B73-EB86-1315-9143-5893B3935B33}"/>
              </a:ext>
            </a:extLst>
          </p:cNvPr>
          <p:cNvSpPr>
            <a:spLocks noGrp="1"/>
          </p:cNvSpPr>
          <p:nvPr>
            <p:ph type="body" sz="quarter" idx="13" hasCustomPrompt="1"/>
          </p:nvPr>
        </p:nvSpPr>
        <p:spPr bwMode="gray">
          <a:xfrm>
            <a:off x="3312000" y="180000"/>
            <a:ext cx="5364456" cy="360000"/>
          </a:xfrm>
        </p:spPr>
        <p:txBody>
          <a:bodyPr/>
          <a:lstStyle>
            <a:lvl1pPr marL="107997" indent="-107997" algn="r">
              <a:spcAft>
                <a:spcPts val="0"/>
              </a:spcAft>
              <a:buFont typeface="+mj-lt"/>
              <a:buAutoNum type="arabicPeriod"/>
              <a:defRPr sz="750" b="1">
                <a:solidFill>
                  <a:schemeClr val="tx1"/>
                </a:solidFill>
              </a:defRPr>
            </a:lvl1pPr>
            <a:lvl2pPr marL="107997" indent="-107997"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4319630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5990" indent="-39599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03/12/2025</a:t>
            </a:fld>
            <a:endParaRPr lang="fr-FR" cap="all" dirty="0"/>
          </a:p>
        </p:txBody>
      </p:sp>
      <p:sp>
        <p:nvSpPr>
          <p:cNvPr id="3" name="Espace réservé du numéro de diapositive 7">
            <a:extLst>
              <a:ext uri="{FF2B5EF4-FFF2-40B4-BE49-F238E27FC236}">
                <a16:creationId xmlns:a16="http://schemas.microsoft.com/office/drawing/2014/main" id="{1940E8B4-C46B-0CD5-4E5C-AC62375365F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7185707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03/12/2025</a:t>
            </a:fld>
            <a:endParaRPr lang="fr-FR" cap="all" dirty="0"/>
          </a:p>
        </p:txBody>
      </p:sp>
      <p:sp>
        <p:nvSpPr>
          <p:cNvPr id="3" name="Espace réservé du numéro de diapositive 7">
            <a:extLst>
              <a:ext uri="{FF2B5EF4-FFF2-40B4-BE49-F238E27FC236}">
                <a16:creationId xmlns:a16="http://schemas.microsoft.com/office/drawing/2014/main" id="{2354CB20-7A21-D185-F6CE-62A1EFA4E0F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77A21E3B-B8D7-F7DC-C195-ABB7173A265E}"/>
              </a:ext>
            </a:extLst>
          </p:cNvPr>
          <p:cNvSpPr>
            <a:spLocks noGrp="1"/>
          </p:cNvSpPr>
          <p:nvPr>
            <p:ph type="title" hasCustomPrompt="1"/>
          </p:nvPr>
        </p:nvSpPr>
        <p:spPr bwMode="gray">
          <a:xfrm>
            <a:off x="467544"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4D88517F-0652-24B7-CECE-FA7727AFB41F}"/>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088B7A66-D08B-A398-E00A-DCBEE9483299}"/>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B49F00CA-DD42-B9AD-65A7-C2E0B613E49F}"/>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BE58713C-7CC1-D768-942B-0C6A202C4A9A}"/>
              </a:ext>
            </a:extLst>
          </p:cNvPr>
          <p:cNvSpPr>
            <a:spLocks noGrp="1"/>
          </p:cNvSpPr>
          <p:nvPr>
            <p:ph type="body" sz="quarter" idx="13" hasCustomPrompt="1"/>
          </p:nvPr>
        </p:nvSpPr>
        <p:spPr bwMode="gray">
          <a:xfrm>
            <a:off x="3312000" y="180000"/>
            <a:ext cx="5364456" cy="360000"/>
          </a:xfrm>
        </p:spPr>
        <p:txBody>
          <a:bodyPr/>
          <a:lstStyle>
            <a:lvl1pPr marL="107997" indent="-107997" algn="r">
              <a:spcAft>
                <a:spcPts val="0"/>
              </a:spcAft>
              <a:buFont typeface="+mj-lt"/>
              <a:buAutoNum type="arabicPeriod"/>
              <a:defRPr sz="750" b="1">
                <a:solidFill>
                  <a:schemeClr val="tx1"/>
                </a:solidFill>
              </a:defRPr>
            </a:lvl1pPr>
            <a:lvl2pPr marL="107997" indent="-107997"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6631252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2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03/12/2025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385879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03/12/2025</a:t>
            </a:fld>
            <a:endParaRPr lang="fr-FR" cap="all" dirty="0"/>
          </a:p>
        </p:txBody>
      </p:sp>
      <p:sp>
        <p:nvSpPr>
          <p:cNvPr id="2" name="Espace réservé du numéro de diapositive 7">
            <a:extLst>
              <a:ext uri="{FF2B5EF4-FFF2-40B4-BE49-F238E27FC236}">
                <a16:creationId xmlns:a16="http://schemas.microsoft.com/office/drawing/2014/main" id="{5627B9E6-EB77-0A01-D53D-30EDB7418B7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47857BB5-8B72-4B4D-18CA-F32ACE431C80}"/>
              </a:ext>
            </a:extLst>
          </p:cNvPr>
          <p:cNvSpPr>
            <a:spLocks noGrp="1"/>
          </p:cNvSpPr>
          <p:nvPr>
            <p:ph type="title" hasCustomPrompt="1"/>
          </p:nvPr>
        </p:nvSpPr>
        <p:spPr bwMode="gray">
          <a:xfrm>
            <a:off x="467544"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D6AC0A31-242B-827C-B5BA-CF77E9ED29D7}"/>
              </a:ext>
            </a:extLst>
          </p:cNvPr>
          <p:cNvSpPr>
            <a:spLocks noGrp="1"/>
          </p:cNvSpPr>
          <p:nvPr>
            <p:ph sz="quarter" idx="14" hasCustomPrompt="1"/>
          </p:nvPr>
        </p:nvSpPr>
        <p:spPr bwMode="gray">
          <a:xfrm>
            <a:off x="467544"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E969AD70-87AF-3A72-8CE0-A63CF1D6C0BD}"/>
              </a:ext>
            </a:extLst>
          </p:cNvPr>
          <p:cNvSpPr>
            <a:spLocks noGrp="1"/>
          </p:cNvSpPr>
          <p:nvPr>
            <p:ph type="body" sz="quarter" idx="13" hasCustomPrompt="1"/>
          </p:nvPr>
        </p:nvSpPr>
        <p:spPr bwMode="gray">
          <a:xfrm>
            <a:off x="3312000" y="180000"/>
            <a:ext cx="5364456" cy="360000"/>
          </a:xfrm>
        </p:spPr>
        <p:txBody>
          <a:bodyPr/>
          <a:lstStyle>
            <a:lvl1pPr marL="107997" indent="-107997" algn="r">
              <a:spcAft>
                <a:spcPts val="0"/>
              </a:spcAft>
              <a:buFont typeface="+mj-lt"/>
              <a:buAutoNum type="arabicPeriod"/>
              <a:defRPr sz="750" b="1">
                <a:solidFill>
                  <a:schemeClr val="tx1"/>
                </a:solidFill>
              </a:defRPr>
            </a:lvl1pPr>
            <a:lvl2pPr marL="107997" indent="-107997"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8246670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5990" indent="-39599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03/12/2025</a:t>
            </a:fld>
            <a:endParaRPr lang="fr-FR" cap="all" dirty="0"/>
          </a:p>
        </p:txBody>
      </p:sp>
      <p:sp>
        <p:nvSpPr>
          <p:cNvPr id="3" name="Espace réservé du numéro de diapositive 7">
            <a:extLst>
              <a:ext uri="{FF2B5EF4-FFF2-40B4-BE49-F238E27FC236}">
                <a16:creationId xmlns:a16="http://schemas.microsoft.com/office/drawing/2014/main" id="{71C90EFA-E0FE-E045-609C-5D8B6B7B8415}"/>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702710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03/12/2025</a:t>
            </a:fld>
            <a:endParaRPr lang="fr-FR" cap="all" dirty="0"/>
          </a:p>
        </p:txBody>
      </p:sp>
      <p:sp>
        <p:nvSpPr>
          <p:cNvPr id="3" name="Espace réservé du numéro de diapositive 7">
            <a:extLst>
              <a:ext uri="{FF2B5EF4-FFF2-40B4-BE49-F238E27FC236}">
                <a16:creationId xmlns:a16="http://schemas.microsoft.com/office/drawing/2014/main" id="{7FFCCFED-02DC-08EC-199E-29F138E6FD3E}"/>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902FD0BE-20C2-98A4-80BF-26E2E4CE4A32}"/>
              </a:ext>
            </a:extLst>
          </p:cNvPr>
          <p:cNvSpPr>
            <a:spLocks noGrp="1"/>
          </p:cNvSpPr>
          <p:nvPr>
            <p:ph type="title" hasCustomPrompt="1"/>
          </p:nvPr>
        </p:nvSpPr>
        <p:spPr bwMode="gray">
          <a:xfrm>
            <a:off x="467544"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D78EB4C2-0797-C1C8-2713-C16D8D7195FF}"/>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1EAF8653-EBBB-E723-93E8-4EAEA88D6E8A}"/>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767BF9AD-A3E5-B2AC-B1C5-8DC87EC46ECD}"/>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D3FD874F-D58B-C7F8-80C5-06579D5E867C}"/>
              </a:ext>
            </a:extLst>
          </p:cNvPr>
          <p:cNvSpPr>
            <a:spLocks noGrp="1"/>
          </p:cNvSpPr>
          <p:nvPr>
            <p:ph type="body" sz="quarter" idx="13" hasCustomPrompt="1"/>
          </p:nvPr>
        </p:nvSpPr>
        <p:spPr bwMode="gray">
          <a:xfrm>
            <a:off x="3312000" y="180000"/>
            <a:ext cx="5364456" cy="360000"/>
          </a:xfrm>
        </p:spPr>
        <p:txBody>
          <a:bodyPr/>
          <a:lstStyle>
            <a:lvl1pPr marL="107997" indent="-107997" algn="r">
              <a:spcAft>
                <a:spcPts val="0"/>
              </a:spcAft>
              <a:buFont typeface="+mj-lt"/>
              <a:buAutoNum type="arabicPeriod"/>
              <a:defRPr sz="750" b="1">
                <a:solidFill>
                  <a:schemeClr val="tx1"/>
                </a:solidFill>
              </a:defRPr>
            </a:lvl1pPr>
            <a:lvl2pPr marL="107997" indent="-107997"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615126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3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03/12/2025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482884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03/12/2025</a:t>
            </a:fld>
            <a:endParaRPr lang="fr-FR" cap="all" dirty="0"/>
          </a:p>
        </p:txBody>
      </p:sp>
      <p:sp>
        <p:nvSpPr>
          <p:cNvPr id="2" name="Espace réservé du numéro de diapositive 7">
            <a:extLst>
              <a:ext uri="{FF2B5EF4-FFF2-40B4-BE49-F238E27FC236}">
                <a16:creationId xmlns:a16="http://schemas.microsoft.com/office/drawing/2014/main" id="{3FEBFD50-4011-BD8E-6F33-91EE334F822A}"/>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053E4752-B7BE-C251-601F-E85D791F72E5}"/>
              </a:ext>
            </a:extLst>
          </p:cNvPr>
          <p:cNvSpPr>
            <a:spLocks noGrp="1"/>
          </p:cNvSpPr>
          <p:nvPr>
            <p:ph type="title" hasCustomPrompt="1"/>
          </p:nvPr>
        </p:nvSpPr>
        <p:spPr bwMode="gray">
          <a:xfrm>
            <a:off x="467544"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7A84DCE6-CC5A-62D3-7F72-C44C2473D024}"/>
              </a:ext>
            </a:extLst>
          </p:cNvPr>
          <p:cNvSpPr>
            <a:spLocks noGrp="1"/>
          </p:cNvSpPr>
          <p:nvPr>
            <p:ph sz="quarter" idx="14" hasCustomPrompt="1"/>
          </p:nvPr>
        </p:nvSpPr>
        <p:spPr bwMode="gray">
          <a:xfrm>
            <a:off x="467544"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B5A000C1-691E-F104-1902-9EF057D87053}"/>
              </a:ext>
            </a:extLst>
          </p:cNvPr>
          <p:cNvSpPr>
            <a:spLocks noGrp="1"/>
          </p:cNvSpPr>
          <p:nvPr>
            <p:ph type="body" sz="quarter" idx="13" hasCustomPrompt="1"/>
          </p:nvPr>
        </p:nvSpPr>
        <p:spPr bwMode="gray">
          <a:xfrm>
            <a:off x="3312000" y="180000"/>
            <a:ext cx="5364456" cy="360000"/>
          </a:xfrm>
        </p:spPr>
        <p:txBody>
          <a:bodyPr/>
          <a:lstStyle>
            <a:lvl1pPr marL="107997" indent="-107997" algn="r">
              <a:spcAft>
                <a:spcPts val="0"/>
              </a:spcAft>
              <a:buFont typeface="+mj-lt"/>
              <a:buAutoNum type="arabicPeriod"/>
              <a:defRPr sz="750" b="1">
                <a:solidFill>
                  <a:schemeClr val="tx1"/>
                </a:solidFill>
              </a:defRPr>
            </a:lvl1pPr>
            <a:lvl2pPr marL="107997" indent="-107997"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7965069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03/12/2025</a:t>
            </a:fld>
            <a:endParaRPr lang="fr-FR" cap="all" dirty="0"/>
          </a:p>
        </p:txBody>
      </p:sp>
      <p:sp>
        <p:nvSpPr>
          <p:cNvPr id="3" name="Espace réservé du numéro de diapositive 7">
            <a:extLst>
              <a:ext uri="{FF2B5EF4-FFF2-40B4-BE49-F238E27FC236}">
                <a16:creationId xmlns:a16="http://schemas.microsoft.com/office/drawing/2014/main" id="{21EDD869-98C0-F59E-578F-8389EEA6B6DA}"/>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5" name="Espace réservé pour une image  7">
            <a:extLst>
              <a:ext uri="{FF2B5EF4-FFF2-40B4-BE49-F238E27FC236}">
                <a16:creationId xmlns:a16="http://schemas.microsoft.com/office/drawing/2014/main" id="{267D06C0-A8EA-E608-4A6F-B67EDDDD287E}"/>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6" name="Titre 1">
            <a:extLst>
              <a:ext uri="{FF2B5EF4-FFF2-40B4-BE49-F238E27FC236}">
                <a16:creationId xmlns:a16="http://schemas.microsoft.com/office/drawing/2014/main" id="{F25B2DE6-0EBC-ACE2-BF9B-00ABA60A7E75}"/>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5990" indent="-395990">
              <a:buFont typeface="+mj-lt"/>
              <a:buAutoNum type="arabicPeriod"/>
              <a:defRPr sz="3250">
                <a:solidFill>
                  <a:schemeClr val="tx1"/>
                </a:solidFill>
              </a:defRPr>
            </a:lvl1pPr>
          </a:lstStyle>
          <a:p>
            <a:r>
              <a:rPr lang="fr-FR" dirty="0"/>
              <a:t>Titre</a:t>
            </a:r>
          </a:p>
        </p:txBody>
      </p:sp>
    </p:spTree>
    <p:extLst>
      <p:ext uri="{BB962C8B-B14F-4D97-AF65-F5344CB8AC3E}">
        <p14:creationId xmlns:p14="http://schemas.microsoft.com/office/powerpoint/2010/main" val="3801812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03/12/2025</a:t>
            </a:fld>
            <a:endParaRPr lang="fr-FR" cap="all" dirty="0"/>
          </a:p>
        </p:txBody>
      </p:sp>
      <p:sp>
        <p:nvSpPr>
          <p:cNvPr id="3" name="Espace réservé pour une image  7">
            <a:extLst>
              <a:ext uri="{FF2B5EF4-FFF2-40B4-BE49-F238E27FC236}">
                <a16:creationId xmlns:a16="http://schemas.microsoft.com/office/drawing/2014/main" id="{55E8919A-91DF-308C-6983-D0C2960095CE}"/>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4" name="Titre 1">
            <a:extLst>
              <a:ext uri="{FF2B5EF4-FFF2-40B4-BE49-F238E27FC236}">
                <a16:creationId xmlns:a16="http://schemas.microsoft.com/office/drawing/2014/main" id="{A3279743-2313-328C-9CAD-4BCAC0AD9A4A}"/>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5" name="Espace réservé du numéro de diapositive 7">
            <a:extLst>
              <a:ext uri="{FF2B5EF4-FFF2-40B4-BE49-F238E27FC236}">
                <a16:creationId xmlns:a16="http://schemas.microsoft.com/office/drawing/2014/main" id="{E23B90F1-215F-7EF3-5D58-DC5482A3045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03/12/2025</a:t>
            </a:fld>
            <a:endParaRPr lang="fr-FR" cap="all" dirty="0"/>
          </a:p>
        </p:txBody>
      </p:sp>
      <p:sp>
        <p:nvSpPr>
          <p:cNvPr id="3" name="Espace réservé du numéro de diapositive 7">
            <a:extLst>
              <a:ext uri="{FF2B5EF4-FFF2-40B4-BE49-F238E27FC236}">
                <a16:creationId xmlns:a16="http://schemas.microsoft.com/office/drawing/2014/main" id="{C713303D-957D-C3FF-65F8-AC7AE214D0E7}"/>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C6099BCD-2997-F0EE-6D31-BF84EA2CF9D6}"/>
              </a:ext>
            </a:extLst>
          </p:cNvPr>
          <p:cNvSpPr>
            <a:spLocks noGrp="1"/>
          </p:cNvSpPr>
          <p:nvPr>
            <p:ph type="title" hasCustomPrompt="1"/>
          </p:nvPr>
        </p:nvSpPr>
        <p:spPr bwMode="gray">
          <a:xfrm>
            <a:off x="467544"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CE9E1EE3-B96E-FEEE-9B11-160E25A960C5}"/>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0623D511-8F3A-BC6C-8B9A-4A61EB517828}"/>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F86BDA20-4BE9-39FB-F411-8371EDBFAA68}"/>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40D48E26-A627-507B-7D1B-FCA789939791}"/>
              </a:ext>
            </a:extLst>
          </p:cNvPr>
          <p:cNvSpPr>
            <a:spLocks noGrp="1"/>
          </p:cNvSpPr>
          <p:nvPr>
            <p:ph type="body" sz="quarter" idx="13" hasCustomPrompt="1"/>
          </p:nvPr>
        </p:nvSpPr>
        <p:spPr bwMode="gray">
          <a:xfrm>
            <a:off x="3312000" y="180000"/>
            <a:ext cx="5364456" cy="360000"/>
          </a:xfrm>
        </p:spPr>
        <p:txBody>
          <a:bodyPr/>
          <a:lstStyle>
            <a:lvl1pPr marL="107997" indent="-107997" algn="r">
              <a:spcAft>
                <a:spcPts val="0"/>
              </a:spcAft>
              <a:buFont typeface="+mj-lt"/>
              <a:buAutoNum type="arabicPeriod"/>
              <a:defRPr sz="750" b="1">
                <a:solidFill>
                  <a:schemeClr val="tx1"/>
                </a:solidFill>
              </a:defRPr>
            </a:lvl1pPr>
            <a:lvl2pPr marL="107997" indent="-107997"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6610249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4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03/12/2025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963379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03/12/2025</a:t>
            </a:fld>
            <a:endParaRPr lang="fr-FR" cap="all" dirty="0"/>
          </a:p>
        </p:txBody>
      </p:sp>
      <p:sp>
        <p:nvSpPr>
          <p:cNvPr id="2" name="Espace réservé du numéro de diapositive 7">
            <a:extLst>
              <a:ext uri="{FF2B5EF4-FFF2-40B4-BE49-F238E27FC236}">
                <a16:creationId xmlns:a16="http://schemas.microsoft.com/office/drawing/2014/main" id="{D3D6716E-35E6-9A46-3401-322FD6C560B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DDB6F684-FFF0-9BFF-F28E-73B95625953A}"/>
              </a:ext>
            </a:extLst>
          </p:cNvPr>
          <p:cNvSpPr>
            <a:spLocks noGrp="1"/>
          </p:cNvSpPr>
          <p:nvPr>
            <p:ph type="title" hasCustomPrompt="1"/>
          </p:nvPr>
        </p:nvSpPr>
        <p:spPr bwMode="gray">
          <a:xfrm>
            <a:off x="467544"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D4B03BF3-C378-2FE2-8D59-9E342E83CE0E}"/>
              </a:ext>
            </a:extLst>
          </p:cNvPr>
          <p:cNvSpPr>
            <a:spLocks noGrp="1"/>
          </p:cNvSpPr>
          <p:nvPr>
            <p:ph sz="quarter" idx="14" hasCustomPrompt="1"/>
          </p:nvPr>
        </p:nvSpPr>
        <p:spPr bwMode="gray">
          <a:xfrm>
            <a:off x="467544"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372358B2-A1B9-F1AD-6A34-48FD17F0F3CB}"/>
              </a:ext>
            </a:extLst>
          </p:cNvPr>
          <p:cNvSpPr>
            <a:spLocks noGrp="1"/>
          </p:cNvSpPr>
          <p:nvPr>
            <p:ph type="body" sz="quarter" idx="13" hasCustomPrompt="1"/>
          </p:nvPr>
        </p:nvSpPr>
        <p:spPr bwMode="gray">
          <a:xfrm>
            <a:off x="3312000" y="180000"/>
            <a:ext cx="5364456" cy="360000"/>
          </a:xfrm>
        </p:spPr>
        <p:txBody>
          <a:bodyPr/>
          <a:lstStyle>
            <a:lvl1pPr marL="107997" indent="-107997" algn="r">
              <a:spcAft>
                <a:spcPts val="0"/>
              </a:spcAft>
              <a:buFont typeface="+mj-lt"/>
              <a:buAutoNum type="arabicPeriod"/>
              <a:defRPr sz="750" b="1">
                <a:solidFill>
                  <a:schemeClr val="tx1"/>
                </a:solidFill>
              </a:defRPr>
            </a:lvl1pPr>
            <a:lvl2pPr marL="107997" indent="-107997"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7082912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4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03/12/2025</a:t>
            </a:fld>
            <a:endParaRPr lang="fr-FR" cap="all" dirty="0"/>
          </a:p>
        </p:txBody>
      </p:sp>
      <p:sp>
        <p:nvSpPr>
          <p:cNvPr id="3" name="Espace réservé du numéro de diapositive 7">
            <a:extLst>
              <a:ext uri="{FF2B5EF4-FFF2-40B4-BE49-F238E27FC236}">
                <a16:creationId xmlns:a16="http://schemas.microsoft.com/office/drawing/2014/main" id="{D2261B49-61BC-08FD-F4D5-755ADDBDF97D}"/>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Espace réservé pour une image  7">
            <a:extLst>
              <a:ext uri="{FF2B5EF4-FFF2-40B4-BE49-F238E27FC236}">
                <a16:creationId xmlns:a16="http://schemas.microsoft.com/office/drawing/2014/main" id="{19FE17F8-3961-56C2-F560-271C7C130BC7}"/>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5" name="Titre 1">
            <a:extLst>
              <a:ext uri="{FF2B5EF4-FFF2-40B4-BE49-F238E27FC236}">
                <a16:creationId xmlns:a16="http://schemas.microsoft.com/office/drawing/2014/main" id="{FAD2F008-B2DE-BF59-0EF6-5FE51C2BB01C}"/>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5990" indent="-395990">
              <a:buFont typeface="+mj-lt"/>
              <a:buAutoNum type="arabicPeriod"/>
              <a:defRPr sz="3250">
                <a:solidFill>
                  <a:schemeClr val="tx1"/>
                </a:solidFill>
              </a:defRPr>
            </a:lvl1pPr>
          </a:lstStyle>
          <a:p>
            <a:r>
              <a:rPr lang="fr-FR" dirty="0"/>
              <a:t>Titre</a:t>
            </a:r>
          </a:p>
        </p:txBody>
      </p:sp>
    </p:spTree>
    <p:extLst>
      <p:ext uri="{BB962C8B-B14F-4D97-AF65-F5344CB8AC3E}">
        <p14:creationId xmlns:p14="http://schemas.microsoft.com/office/powerpoint/2010/main" val="35978122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4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03/12/2025</a:t>
            </a:fld>
            <a:endParaRPr lang="fr-FR" cap="all" dirty="0"/>
          </a:p>
        </p:txBody>
      </p:sp>
      <p:sp>
        <p:nvSpPr>
          <p:cNvPr id="3" name="Espace réservé du numéro de diapositive 7">
            <a:extLst>
              <a:ext uri="{FF2B5EF4-FFF2-40B4-BE49-F238E27FC236}">
                <a16:creationId xmlns:a16="http://schemas.microsoft.com/office/drawing/2014/main" id="{B90D4875-6211-D712-5823-AC28DCEDD361}"/>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C3E13540-A18A-96B0-6A60-14EAD0037620}"/>
              </a:ext>
            </a:extLst>
          </p:cNvPr>
          <p:cNvSpPr>
            <a:spLocks noGrp="1"/>
          </p:cNvSpPr>
          <p:nvPr>
            <p:ph type="title" hasCustomPrompt="1"/>
          </p:nvPr>
        </p:nvSpPr>
        <p:spPr bwMode="gray">
          <a:xfrm>
            <a:off x="467544"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FD8B63AE-DF04-8B65-882C-7D2998FF32C1}"/>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60733CAB-28DE-FA77-DF74-BC7D5FD70951}"/>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C77177D9-F143-9BEF-8488-7BDBDDA84EBB}"/>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C50B2D90-1933-7507-D820-8E312EB3B786}"/>
              </a:ext>
            </a:extLst>
          </p:cNvPr>
          <p:cNvSpPr>
            <a:spLocks noGrp="1"/>
          </p:cNvSpPr>
          <p:nvPr>
            <p:ph type="body" sz="quarter" idx="13" hasCustomPrompt="1"/>
          </p:nvPr>
        </p:nvSpPr>
        <p:spPr bwMode="gray">
          <a:xfrm>
            <a:off x="3312000" y="180000"/>
            <a:ext cx="5364456" cy="360000"/>
          </a:xfrm>
        </p:spPr>
        <p:txBody>
          <a:bodyPr/>
          <a:lstStyle>
            <a:lvl1pPr marL="107997" indent="-107997" algn="r">
              <a:spcAft>
                <a:spcPts val="0"/>
              </a:spcAft>
              <a:buFont typeface="+mj-lt"/>
              <a:buAutoNum type="arabicPeriod"/>
              <a:defRPr sz="750" b="1">
                <a:solidFill>
                  <a:schemeClr val="tx1"/>
                </a:solidFill>
              </a:defRPr>
            </a:lvl1pPr>
            <a:lvl2pPr marL="107997" indent="-107997"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4171450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10" name="Espace réservé du texte 9"/>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03/12/2025</a:t>
            </a:fld>
            <a:endParaRPr lang="fr-FR" cap="all" dirty="0"/>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9" name="Espace réservé du contenu 8"/>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03/12/2025</a:t>
            </a:fld>
            <a:endParaRPr lang="fr-FR" cap="all" dirty="0"/>
          </a:p>
        </p:txBody>
      </p:sp>
      <p:sp>
        <p:nvSpPr>
          <p:cNvPr id="2" name="Espace réservé du numéro de diapositive 7">
            <a:extLst>
              <a:ext uri="{FF2B5EF4-FFF2-40B4-BE49-F238E27FC236}">
                <a16:creationId xmlns:a16="http://schemas.microsoft.com/office/drawing/2014/main" id="{941CB1A8-BC18-0DA8-0320-F9B87D50D1D8}"/>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03/12/2025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30172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03/12/2025</a:t>
            </a:fld>
            <a:endParaRPr lang="fr-FR" cap="all" dirty="0"/>
          </a:p>
        </p:txBody>
      </p:sp>
      <p:sp>
        <p:nvSpPr>
          <p:cNvPr id="2" name="Espace réservé du numéro de diapositive 7">
            <a:extLst>
              <a:ext uri="{FF2B5EF4-FFF2-40B4-BE49-F238E27FC236}">
                <a16:creationId xmlns:a16="http://schemas.microsoft.com/office/drawing/2014/main" id="{612AD668-5605-0B84-EA9A-52941CBBB53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B48BACCF-B43B-FD48-8507-2AE58579F486}"/>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CD5C58DF-C09C-D6BD-75E3-7222C9048AEE}"/>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17705B73-EB86-1315-9143-5893B3935B33}"/>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066612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03/12/2025</a:t>
            </a:fld>
            <a:endParaRPr lang="fr-FR" cap="all" dirty="0"/>
          </a:p>
        </p:txBody>
      </p:sp>
      <p:sp>
        <p:nvSpPr>
          <p:cNvPr id="3" name="Espace réservé du numéro de diapositive 7">
            <a:extLst>
              <a:ext uri="{FF2B5EF4-FFF2-40B4-BE49-F238E27FC236}">
                <a16:creationId xmlns:a16="http://schemas.microsoft.com/office/drawing/2014/main" id="{1940E8B4-C46B-0CD5-4E5C-AC62375365F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078028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image" Target="../media/image1.jpg"/><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fld id="{8A1DF097-7559-4E94-9B57-B932F2611400}" type="datetime1">
              <a:rPr lang="fr-FR" cap="all" smtClean="0"/>
              <a:t>03/12/2025</a:t>
            </a:fld>
            <a:endParaRPr lang="fr-FR" cap="all" dirty="0"/>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pic>
        <p:nvPicPr>
          <p:cNvPr id="4" name="Image 3"/>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 id="2147483831" r:id="rId7"/>
    <p:sldLayoutId id="2147483832" r:id="rId8"/>
    <p:sldLayoutId id="2147483833" r:id="rId9"/>
    <p:sldLayoutId id="2147483834" r:id="rId10"/>
    <p:sldLayoutId id="2147483847" r:id="rId11"/>
    <p:sldLayoutId id="2147483848" r:id="rId12"/>
    <p:sldLayoutId id="2147483849" r:id="rId13"/>
    <p:sldLayoutId id="2147483850" r:id="rId14"/>
    <p:sldLayoutId id="2147483891" r:id="rId15"/>
    <p:sldLayoutId id="2147483892" r:id="rId16"/>
    <p:sldLayoutId id="2147483893" r:id="rId17"/>
    <p:sldLayoutId id="2147483894" r:id="rId18"/>
    <p:sldLayoutId id="2147483907" r:id="rId19"/>
    <p:sldLayoutId id="2147483908" r:id="rId20"/>
    <p:sldLayoutId id="2147483909" r:id="rId21"/>
    <p:sldLayoutId id="2147483910" r:id="rId22"/>
  </p:sldLayoutIdLst>
  <p:hf hdr="0"/>
  <p:txStyles>
    <p:title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fld id="{8A1DF097-7559-4E94-9B57-B932F2611400}" type="datetime1">
              <a:rPr lang="fr-FR" cap="all" smtClean="0"/>
              <a:t>03/12/2025</a:t>
            </a:fld>
            <a:endParaRPr lang="fr-FR" cap="all" dirty="0"/>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pic>
        <p:nvPicPr>
          <p:cNvPr id="4" name="Image 3"/>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2374278"/>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4" r:id="rId13"/>
    <p:sldLayoutId id="2147483925" r:id="rId14"/>
    <p:sldLayoutId id="2147483926" r:id="rId15"/>
    <p:sldLayoutId id="2147483927" r:id="rId16"/>
    <p:sldLayoutId id="2147483928" r:id="rId17"/>
    <p:sldLayoutId id="2147483929" r:id="rId18"/>
    <p:sldLayoutId id="2147483930" r:id="rId19"/>
    <p:sldLayoutId id="2147483931" r:id="rId20"/>
    <p:sldLayoutId id="2147483932" r:id="rId21"/>
    <p:sldLayoutId id="2147483933" r:id="rId22"/>
  </p:sldLayoutIdLst>
  <p:hf hdr="0"/>
  <p:txStyles>
    <p:titleStyle>
      <a:lvl1pPr algn="l" defTabSz="914378" rtl="0" eaLnBrk="1" latinLnBrk="0" hangingPunct="1">
        <a:lnSpc>
          <a:spcPct val="90000"/>
        </a:lnSpc>
        <a:spcBef>
          <a:spcPct val="0"/>
        </a:spcBef>
        <a:buNone/>
        <a:defRPr sz="2550" b="1" kern="1200">
          <a:solidFill>
            <a:srgbClr val="0C5076"/>
          </a:solidFill>
          <a:latin typeface="+mj-lt"/>
          <a:ea typeface="+mj-ea"/>
          <a:cs typeface="+mj-cs"/>
        </a:defRPr>
      </a:lvl1pPr>
    </p:titleStyle>
    <p:bodyStyle>
      <a:lvl1pPr marL="0" indent="0" algn="l" defTabSz="914378"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s://www.lescrous.fr/nos-services/simulateur-de-bourse/" TargetMode="External"/><Relationship Id="rId2" Type="http://schemas.openxmlformats.org/officeDocument/2006/relationships/hyperlink" Target="https://messervices.etudiant.gouv.fr/" TargetMode="External"/><Relationship Id="rId1" Type="http://schemas.openxmlformats.org/officeDocument/2006/relationships/slideLayout" Target="../slideLayouts/slideLayout8.xml"/><Relationship Id="rId5" Type="http://schemas.openxmlformats.org/officeDocument/2006/relationships/hyperlink" Target="https://www.mesdroitssociaux.gouv.fr/accueil/" TargetMode="External"/><Relationship Id="rId4" Type="http://schemas.openxmlformats.org/officeDocument/2006/relationships/hyperlink" Target="https://trouverunlogement.lescrous.fr/"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5395685" y="1148211"/>
            <a:ext cx="2828697" cy="3105230"/>
          </a:xfrm>
          <a:prstGeom prst="rect">
            <a:avLst/>
          </a:prstGeom>
        </p:spPr>
      </p:pic>
      <p:pic>
        <p:nvPicPr>
          <p:cNvPr id="3" name="Image 2"/>
          <p:cNvPicPr>
            <a:picLocks noChangeAspect="1"/>
          </p:cNvPicPr>
          <p:nvPr/>
        </p:nvPicPr>
        <p:blipFill>
          <a:blip r:embed="rId3"/>
          <a:stretch>
            <a:fillRect/>
          </a:stretch>
        </p:blipFill>
        <p:spPr>
          <a:xfrm>
            <a:off x="35496" y="69298"/>
            <a:ext cx="8715694" cy="1078913"/>
          </a:xfrm>
          <a:prstGeom prst="rect">
            <a:avLst/>
          </a:prstGeom>
        </p:spPr>
      </p:pic>
      <p:sp>
        <p:nvSpPr>
          <p:cNvPr id="8" name="ZoneTexte 7"/>
          <p:cNvSpPr txBox="1"/>
          <p:nvPr/>
        </p:nvSpPr>
        <p:spPr>
          <a:xfrm>
            <a:off x="5220072" y="4309669"/>
            <a:ext cx="4608512" cy="369332"/>
          </a:xfrm>
          <a:prstGeom prst="rect">
            <a:avLst/>
          </a:prstGeom>
          <a:noFill/>
        </p:spPr>
        <p:txBody>
          <a:bodyPr wrap="square" rtlCol="0">
            <a:spAutoFit/>
          </a:bodyPr>
          <a:lstStyle/>
          <a:p>
            <a:r>
              <a:rPr lang="fr-FR" b="1" dirty="0">
                <a:latin typeface="Marianne" panose="02000000000000000000" pitchFamily="2" charset="0"/>
                <a:ea typeface="+mj-ea"/>
                <a:cs typeface="+mj-cs"/>
              </a:rPr>
              <a:t>parcoursup.gouv.fr</a:t>
            </a:r>
          </a:p>
        </p:txBody>
      </p:sp>
      <p:pic>
        <p:nvPicPr>
          <p:cNvPr id="2" name="Image 1"/>
          <p:cNvPicPr>
            <a:picLocks noChangeAspect="1"/>
          </p:cNvPicPr>
          <p:nvPr/>
        </p:nvPicPr>
        <p:blipFill>
          <a:blip r:embed="rId4"/>
          <a:stretch>
            <a:fillRect/>
          </a:stretch>
        </p:blipFill>
        <p:spPr>
          <a:xfrm>
            <a:off x="708935" y="1045238"/>
            <a:ext cx="3684408" cy="3633763"/>
          </a:xfrm>
          <a:prstGeom prst="rect">
            <a:avLst/>
          </a:prstGeom>
        </p:spPr>
      </p:pic>
    </p:spTree>
    <p:extLst>
      <p:ext uri="{BB962C8B-B14F-4D97-AF65-F5344CB8AC3E}">
        <p14:creationId xmlns:p14="http://schemas.microsoft.com/office/powerpoint/2010/main" val="3638998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10</a:t>
            </a:fld>
            <a:endParaRPr lang="fr-FR" dirty="0"/>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2036" y="954177"/>
            <a:ext cx="3996428" cy="2077215"/>
          </a:xfrm>
          <a:prstGeom prst="rect">
            <a:avLst/>
          </a:prstGeom>
          <a:ln>
            <a:solidFill>
              <a:schemeClr val="bg1">
                <a:lumMod val="95000"/>
              </a:schemeClr>
            </a:solidFill>
          </a:ln>
        </p:spPr>
      </p:pic>
      <p:pic>
        <p:nvPicPr>
          <p:cNvPr id="13" name="Image 12">
            <a:extLst>
              <a:ext uri="{FF2B5EF4-FFF2-40B4-BE49-F238E27FC236}">
                <a16:creationId xmlns:a16="http://schemas.microsoft.com/office/drawing/2014/main" id="{7B040C66-A718-41B4-A3A6-A3B3244E198B}"/>
              </a:ext>
            </a:extLst>
          </p:cNvPr>
          <p:cNvPicPr>
            <a:picLocks noChangeAspect="1"/>
          </p:cNvPicPr>
          <p:nvPr/>
        </p:nvPicPr>
        <p:blipFill>
          <a:blip r:embed="rId3"/>
          <a:stretch>
            <a:fillRect/>
          </a:stretch>
        </p:blipFill>
        <p:spPr>
          <a:xfrm>
            <a:off x="6750250" y="3103742"/>
            <a:ext cx="1137720" cy="1595947"/>
          </a:xfrm>
          <a:prstGeom prst="rect">
            <a:avLst/>
          </a:prstGeom>
          <a:ln>
            <a:solidFill>
              <a:schemeClr val="bg1">
                <a:lumMod val="95000"/>
              </a:schemeClr>
            </a:solidFill>
          </a:ln>
        </p:spPr>
      </p:pic>
      <p:sp>
        <p:nvSpPr>
          <p:cNvPr id="11" name="ZoneTexte 10"/>
          <p:cNvSpPr txBox="1"/>
          <p:nvPr/>
        </p:nvSpPr>
        <p:spPr>
          <a:xfrm>
            <a:off x="3707904" y="150771"/>
            <a:ext cx="5112568" cy="584775"/>
          </a:xfrm>
          <a:prstGeom prst="rect">
            <a:avLst/>
          </a:prstGeom>
          <a:solidFill>
            <a:schemeClr val="accent6">
              <a:lumMod val="60000"/>
              <a:lumOff val="40000"/>
            </a:schemeClr>
          </a:solidFill>
        </p:spPr>
        <p:txBody>
          <a:bodyPr wrap="square" rtlCol="0">
            <a:spAutoFit/>
          </a:bodyPr>
          <a:lstStyle/>
          <a:p>
            <a:pPr algn="ctr"/>
            <a:r>
              <a:rPr lang="fr-FR" sz="1600" b="1" cap="small" dirty="0"/>
              <a:t>Répondre à l’attente des familles </a:t>
            </a:r>
          </a:p>
          <a:p>
            <a:pPr algn="ctr"/>
            <a:r>
              <a:rPr lang="fr-FR" sz="1600" b="1" cap="small" dirty="0"/>
              <a:t>sur l’offre de formation</a:t>
            </a:r>
          </a:p>
        </p:txBody>
      </p:sp>
      <p:sp>
        <p:nvSpPr>
          <p:cNvPr id="2" name="ZoneTexte 1"/>
          <p:cNvSpPr txBox="1"/>
          <p:nvPr/>
        </p:nvSpPr>
        <p:spPr>
          <a:xfrm>
            <a:off x="9900592" y="1923678"/>
            <a:ext cx="1008112" cy="2859822"/>
          </a:xfrm>
          <a:prstGeom prst="rect">
            <a:avLst/>
          </a:prstGeom>
          <a:noFill/>
        </p:spPr>
        <p:txBody>
          <a:bodyPr wrap="square" rtlCol="0">
            <a:spAutoFit/>
          </a:bodyPr>
          <a:lstStyle/>
          <a:p>
            <a:endParaRPr lang="fr-FR" dirty="0"/>
          </a:p>
        </p:txBody>
      </p:sp>
      <p:cxnSp>
        <p:nvCxnSpPr>
          <p:cNvPr id="6" name="Connecteur droit avec flèche 5"/>
          <p:cNvCxnSpPr/>
          <p:nvPr/>
        </p:nvCxnSpPr>
        <p:spPr>
          <a:xfrm>
            <a:off x="3923928" y="1059582"/>
            <a:ext cx="3527196" cy="0"/>
          </a:xfrm>
          <a:prstGeom prst="straightConnector1">
            <a:avLst/>
          </a:prstGeom>
          <a:ln w="41275">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Ellipse 13"/>
          <p:cNvSpPr/>
          <p:nvPr/>
        </p:nvSpPr>
        <p:spPr>
          <a:xfrm>
            <a:off x="7451124" y="812047"/>
            <a:ext cx="1441356" cy="460274"/>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contenu 2"/>
          <p:cNvSpPr txBox="1">
            <a:spLocks/>
          </p:cNvSpPr>
          <p:nvPr/>
        </p:nvSpPr>
        <p:spPr bwMode="gray">
          <a:xfrm>
            <a:off x="486828" y="933302"/>
            <a:ext cx="4182795" cy="235519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chemeClr val="bg2"/>
              </a:buClr>
            </a:pPr>
            <a:r>
              <a:rPr lang="fr-FR" sz="1800" b="1" dirty="0">
                <a:solidFill>
                  <a:schemeClr val="bg1"/>
                </a:solidFill>
                <a:highlight>
                  <a:srgbClr val="0000FF"/>
                </a:highlight>
              </a:rPr>
              <a:t>Carte d’identité de la formation </a:t>
            </a:r>
            <a:r>
              <a:rPr lang="fr-FR" sz="1800" b="1" dirty="0">
                <a:solidFill>
                  <a:schemeClr val="tx2"/>
                </a:solidFill>
                <a:cs typeface="Calibri" panose="020F0502020204030204" pitchFamily="34" charset="0"/>
              </a:rPr>
              <a:t>  </a:t>
            </a:r>
          </a:p>
          <a:p>
            <a:pPr algn="just">
              <a:buClr>
                <a:schemeClr val="tx2"/>
              </a:buClr>
            </a:pPr>
            <a:r>
              <a:rPr lang="fr-FR" sz="1400" b="1" dirty="0">
                <a:solidFill>
                  <a:srgbClr val="000091"/>
                </a:solidFill>
              </a:rPr>
              <a:t>Vérifier en un coup d’œil </a:t>
            </a:r>
          </a:p>
          <a:p>
            <a:pPr marL="171450" indent="-171450" algn="just">
              <a:buClr>
                <a:schemeClr val="tx2"/>
              </a:buClr>
              <a:buFont typeface="Wingdings" panose="05000000000000000000" pitchFamily="2" charset="2"/>
              <a:buChar char="ü"/>
            </a:pPr>
            <a:r>
              <a:rPr lang="fr-FR" sz="1400" dirty="0">
                <a:solidFill>
                  <a:srgbClr val="000091"/>
                </a:solidFill>
              </a:rPr>
              <a:t>le statut de l’établissement (public/privé en contrat avec l’État/privé), </a:t>
            </a:r>
          </a:p>
          <a:p>
            <a:pPr marL="171450" indent="-171450" algn="just">
              <a:buClr>
                <a:schemeClr val="tx2"/>
              </a:buClr>
              <a:buFont typeface="Wingdings" panose="05000000000000000000" pitchFamily="2" charset="2"/>
              <a:buChar char="ü"/>
            </a:pPr>
            <a:r>
              <a:rPr lang="fr-FR" sz="1400" dirty="0">
                <a:solidFill>
                  <a:srgbClr val="000091"/>
                </a:solidFill>
              </a:rPr>
              <a:t>le caractère sélectif/non sélectif, la capacité d’accueil, </a:t>
            </a:r>
          </a:p>
          <a:p>
            <a:pPr marL="171450" indent="-171450" algn="just">
              <a:buClr>
                <a:schemeClr val="tx2"/>
              </a:buClr>
              <a:buFont typeface="Wingdings" panose="05000000000000000000" pitchFamily="2" charset="2"/>
              <a:buChar char="ü"/>
            </a:pPr>
            <a:r>
              <a:rPr lang="fr-FR" sz="1400" dirty="0">
                <a:solidFill>
                  <a:srgbClr val="000091"/>
                </a:solidFill>
              </a:rPr>
              <a:t>le label MESRE </a:t>
            </a:r>
          </a:p>
          <a:p>
            <a:pPr marL="171450" indent="-171450" algn="just">
              <a:buClr>
                <a:schemeClr val="tx2"/>
              </a:buClr>
              <a:buFont typeface="Wingdings" panose="05000000000000000000" pitchFamily="2" charset="2"/>
              <a:buChar char="ü"/>
            </a:pPr>
            <a:r>
              <a:rPr lang="fr-FR" sz="1400" dirty="0">
                <a:solidFill>
                  <a:srgbClr val="000091"/>
                </a:solidFill>
              </a:rPr>
              <a:t>ou encore l’éligibilité aux bourses et l’information sur les frais de scolarité, le règlement de la CVEC</a:t>
            </a:r>
          </a:p>
        </p:txBody>
      </p:sp>
      <p:sp>
        <p:nvSpPr>
          <p:cNvPr id="23" name="ZoneTexte 22"/>
          <p:cNvSpPr txBox="1"/>
          <p:nvPr/>
        </p:nvSpPr>
        <p:spPr>
          <a:xfrm>
            <a:off x="400655" y="3492924"/>
            <a:ext cx="6057961" cy="1000274"/>
          </a:xfrm>
          <a:prstGeom prst="rect">
            <a:avLst/>
          </a:prstGeom>
          <a:noFill/>
        </p:spPr>
        <p:txBody>
          <a:bodyPr wrap="square" rtlCol="0">
            <a:spAutoFit/>
          </a:bodyPr>
          <a:lstStyle/>
          <a:p>
            <a:pPr>
              <a:spcAft>
                <a:spcPts val="600"/>
              </a:spcAft>
            </a:pPr>
            <a:r>
              <a:rPr lang="fr-FR" b="1" dirty="0">
                <a:solidFill>
                  <a:schemeClr val="bg1"/>
                </a:solidFill>
                <a:highlight>
                  <a:srgbClr val="0000FF"/>
                </a:highlight>
              </a:rPr>
              <a:t>Les bons réflexes pour choisir un établissement </a:t>
            </a:r>
          </a:p>
          <a:p>
            <a:pPr algn="just"/>
            <a:r>
              <a:rPr lang="fr-FR" sz="1200" dirty="0"/>
              <a:t>Sur le </a:t>
            </a:r>
            <a:r>
              <a:rPr lang="fr-FR" sz="1200" b="1" dirty="0"/>
              <a:t>site parcoursup.gouv.fr </a:t>
            </a:r>
            <a:r>
              <a:rPr lang="fr-FR" sz="1200" dirty="0"/>
              <a:t>un livret « Choisir sa formation </a:t>
            </a:r>
            <a:r>
              <a:rPr lang="fr-FR" sz="1200" dirty="0" err="1"/>
              <a:t>post-bac</a:t>
            </a:r>
            <a:r>
              <a:rPr lang="fr-FR" sz="1200" dirty="0"/>
              <a:t> : les bons réflexes » aide les lycéens et parents à se repérer, à poser les bonnes questions pour choisir un établissement de formation</a:t>
            </a:r>
          </a:p>
        </p:txBody>
      </p:sp>
    </p:spTree>
    <p:extLst>
      <p:ext uri="{BB962C8B-B14F-4D97-AF65-F5344CB8AC3E}">
        <p14:creationId xmlns:p14="http://schemas.microsoft.com/office/powerpoint/2010/main" val="316521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4"/>
          </p:nvPr>
        </p:nvSpPr>
        <p:spPr>
          <a:xfrm>
            <a:off x="467544" y="915566"/>
            <a:ext cx="8064897" cy="3744416"/>
          </a:xfrm>
        </p:spPr>
        <p:txBody>
          <a:bodyPr/>
          <a:lstStyle/>
          <a:p>
            <a:r>
              <a:rPr lang="fr-FR" sz="1600" b="1" dirty="0">
                <a:solidFill>
                  <a:schemeClr val="bg1"/>
                </a:solidFill>
                <a:highlight>
                  <a:srgbClr val="0000FF"/>
                </a:highlight>
              </a:rPr>
              <a:t>Des informations sur le contenu et les débouchés de la formation </a:t>
            </a:r>
            <a:endParaRPr lang="fr-FR" sz="1600" dirty="0">
              <a:solidFill>
                <a:schemeClr val="accent1"/>
              </a:solidFill>
              <a:highlight>
                <a:srgbClr val="0000FF"/>
              </a:highlight>
            </a:endParaRPr>
          </a:p>
          <a:p>
            <a:pPr marL="171450" indent="-171450" algn="just">
              <a:buClr>
                <a:schemeClr val="tx2"/>
              </a:buClr>
              <a:buFont typeface="Wingdings" panose="05000000000000000000" pitchFamily="2" charset="2"/>
              <a:buChar char="§"/>
            </a:pPr>
            <a:r>
              <a:rPr lang="fr-FR" sz="1200" dirty="0">
                <a:solidFill>
                  <a:schemeClr val="accent1"/>
                </a:solidFill>
              </a:rPr>
              <a:t>Les enseignements et les options proposés, le nombre de places disponibles, des informations pour les candidats en situation de handicap, des contacts avec les responsables de la formation.</a:t>
            </a:r>
          </a:p>
          <a:p>
            <a:pPr marL="171450" indent="-171450" algn="just">
              <a:buClr>
                <a:schemeClr val="tx2"/>
              </a:buClr>
              <a:buFont typeface="Wingdings" panose="05000000000000000000" pitchFamily="2" charset="2"/>
              <a:buChar char="§"/>
            </a:pPr>
            <a:r>
              <a:rPr lang="fr-FR" sz="1200" dirty="0">
                <a:solidFill>
                  <a:schemeClr val="accent1"/>
                </a:solidFill>
              </a:rPr>
              <a:t>Des informations sur les taux de réussite, d’insertion professionnelle, les débouchés, salaires et poursuites d’études.</a:t>
            </a:r>
          </a:p>
          <a:p>
            <a:pPr>
              <a:spcBef>
                <a:spcPts val="600"/>
              </a:spcBef>
            </a:pPr>
            <a:r>
              <a:rPr lang="fr-FR" sz="1600" b="1" dirty="0">
                <a:solidFill>
                  <a:schemeClr val="bg1"/>
                </a:solidFill>
                <a:highlight>
                  <a:srgbClr val="0000FF"/>
                </a:highlight>
              </a:rPr>
              <a:t>Des informations sur les critères et les modalités de candidature </a:t>
            </a:r>
            <a:endParaRPr lang="fr-FR" sz="1200" dirty="0">
              <a:solidFill>
                <a:schemeClr val="accent1"/>
              </a:solidFill>
              <a:highlight>
                <a:srgbClr val="0000FF"/>
              </a:highlight>
            </a:endParaRPr>
          </a:p>
          <a:p>
            <a:pPr marL="171450" indent="-171450" algn="just">
              <a:buClr>
                <a:schemeClr val="tx2"/>
              </a:buClr>
              <a:buFont typeface="Wingdings" panose="05000000000000000000" pitchFamily="2" charset="2"/>
              <a:buChar char="§"/>
            </a:pPr>
            <a:r>
              <a:rPr lang="fr-FR" sz="1200" dirty="0">
                <a:solidFill>
                  <a:schemeClr val="accent1"/>
                </a:solidFill>
              </a:rPr>
              <a:t>Les critères d’analyse des candidatures et leur niveau d’importance, les modalités et le calendrier des éventuelles épreuves de sélection (écrit/oral), des conseils des enseignants du supérieur sur la manière d’élaborer sa candidature.</a:t>
            </a:r>
          </a:p>
          <a:p>
            <a:pPr marL="171450" indent="-171450" algn="just">
              <a:buClr>
                <a:schemeClr val="tx2"/>
              </a:buClr>
              <a:buFont typeface="Wingdings" panose="05000000000000000000" pitchFamily="2" charset="2"/>
              <a:buChar char="§"/>
            </a:pPr>
            <a:r>
              <a:rPr lang="fr-FR" sz="1200" dirty="0">
                <a:solidFill>
                  <a:schemeClr val="accent1"/>
                </a:solidFill>
              </a:rPr>
              <a:t>Les lycéens en </a:t>
            </a:r>
            <a:r>
              <a:rPr lang="fr-FR" sz="1200" b="1" dirty="0">
                <a:solidFill>
                  <a:schemeClr val="accent1"/>
                </a:solidFill>
              </a:rPr>
              <a:t>cordées de la réussite </a:t>
            </a:r>
            <a:r>
              <a:rPr lang="fr-FR" sz="1200" dirty="0">
                <a:solidFill>
                  <a:schemeClr val="accent1"/>
                </a:solidFill>
              </a:rPr>
              <a:t>pourront identifier les formations qui prennent compte ce critère dans leur analyse des candidatures (près de 40 % des formations en 2025).</a:t>
            </a:r>
          </a:p>
          <a:p>
            <a:pPr>
              <a:spcBef>
                <a:spcPts val="600"/>
              </a:spcBef>
              <a:buClr>
                <a:schemeClr val="tx2"/>
              </a:buClr>
            </a:pPr>
            <a:r>
              <a:rPr lang="fr-FR" sz="1600" b="1" dirty="0">
                <a:solidFill>
                  <a:schemeClr val="bg1"/>
                </a:solidFill>
                <a:highlight>
                  <a:srgbClr val="0000FF"/>
                </a:highlight>
              </a:rPr>
              <a:t>Des informations plus riches pour réfléchir avant de faire vos vœux </a:t>
            </a:r>
          </a:p>
          <a:p>
            <a:pPr>
              <a:buClr>
                <a:schemeClr val="tx2"/>
              </a:buClr>
            </a:pPr>
            <a:r>
              <a:rPr lang="fr-FR" sz="1200" b="1" dirty="0">
                <a:solidFill>
                  <a:schemeClr val="accent1"/>
                </a:solidFill>
              </a:rPr>
              <a:t>Pour chaque formation </a:t>
            </a:r>
            <a:r>
              <a:rPr lang="fr-FR" sz="1200" dirty="0">
                <a:solidFill>
                  <a:schemeClr val="accent1"/>
                </a:solidFill>
              </a:rPr>
              <a:t>: un rapport détaillé sur les critères et le profil des admis en 2025.</a:t>
            </a:r>
          </a:p>
          <a:p>
            <a:pPr marL="171450" indent="-171450">
              <a:buClr>
                <a:schemeClr val="tx2"/>
              </a:buClr>
              <a:buFont typeface="Wingdings" panose="05000000000000000000" pitchFamily="2" charset="2"/>
              <a:buChar char="§"/>
            </a:pPr>
            <a:r>
              <a:rPr lang="fr-FR" sz="1200" dirty="0">
                <a:solidFill>
                  <a:schemeClr val="accent1"/>
                </a:solidFill>
              </a:rPr>
              <a:t>Le taux d’accès de la formation en 2025 (pour savoir si la formation est très demandée). </a:t>
            </a:r>
          </a:p>
          <a:p>
            <a:pPr marL="171450" indent="-171450">
              <a:buClr>
                <a:schemeClr val="tx2"/>
              </a:buClr>
              <a:buFont typeface="Wingdings" panose="05000000000000000000" pitchFamily="2" charset="2"/>
              <a:buChar char="§"/>
            </a:pPr>
            <a:r>
              <a:rPr lang="fr-FR" sz="1200" dirty="0">
                <a:solidFill>
                  <a:schemeClr val="accent1"/>
                </a:solidFill>
              </a:rPr>
              <a:t>Des informations sur le profil des lycéens de terminale admis au cours des 3 années précédentes (série de bac, niveau scolaire, choix de parcours au lycée).</a:t>
            </a:r>
          </a:p>
          <a:p>
            <a:pPr marL="177800"/>
            <a:endParaRPr lang="fr-FR"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11</a:t>
            </a:fld>
            <a:endParaRPr lang="fr-FR" dirty="0"/>
          </a:p>
        </p:txBody>
      </p:sp>
      <p:sp>
        <p:nvSpPr>
          <p:cNvPr id="6" name="ZoneTexte 5"/>
          <p:cNvSpPr txBox="1"/>
          <p:nvPr/>
        </p:nvSpPr>
        <p:spPr>
          <a:xfrm>
            <a:off x="3563887" y="127422"/>
            <a:ext cx="5112568" cy="584775"/>
          </a:xfrm>
          <a:prstGeom prst="rect">
            <a:avLst/>
          </a:prstGeom>
          <a:solidFill>
            <a:schemeClr val="accent6">
              <a:lumMod val="60000"/>
              <a:lumOff val="40000"/>
            </a:schemeClr>
          </a:solidFill>
        </p:spPr>
        <p:txBody>
          <a:bodyPr wrap="square" rtlCol="0">
            <a:spAutoFit/>
          </a:bodyPr>
          <a:lstStyle/>
          <a:p>
            <a:pPr algn="ctr"/>
            <a:r>
              <a:rPr lang="fr-FR" sz="1600" b="1" cap="small" dirty="0"/>
              <a:t>La fiche de formation : </a:t>
            </a:r>
          </a:p>
          <a:p>
            <a:pPr algn="ctr"/>
            <a:r>
              <a:rPr lang="fr-FR" sz="1600" b="1" cap="small" dirty="0"/>
              <a:t>l’essentiel pour vous aider à choisir</a:t>
            </a:r>
          </a:p>
        </p:txBody>
      </p:sp>
    </p:spTree>
    <p:extLst>
      <p:ext uri="{BB962C8B-B14F-4D97-AF65-F5344CB8AC3E}">
        <p14:creationId xmlns:p14="http://schemas.microsoft.com/office/powerpoint/2010/main" val="566215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pPr/>
              <a:t>12</a:t>
            </a:fld>
            <a:endParaRPr lang="fr-FR"/>
          </a:p>
        </p:txBody>
      </p:sp>
      <p:sp>
        <p:nvSpPr>
          <p:cNvPr id="7" name="Titre 1"/>
          <p:cNvSpPr>
            <a:spLocks noGrp="1"/>
          </p:cNvSpPr>
          <p:nvPr>
            <p:ph type="title"/>
          </p:nvPr>
        </p:nvSpPr>
        <p:spPr>
          <a:xfrm>
            <a:off x="4691569" y="938464"/>
            <a:ext cx="4003540" cy="3649509"/>
          </a:xfrm>
        </p:spPr>
        <p:txBody>
          <a:bodyPr/>
          <a:lstStyle/>
          <a:p>
            <a:r>
              <a:rPr lang="fr-FR" sz="1400" b="0" dirty="0">
                <a:latin typeface="+mn-lt"/>
              </a:rPr>
              <a:t>&gt;&gt; une rubrique dédiée aux </a:t>
            </a:r>
            <a:r>
              <a:rPr lang="fr-FR" sz="1400" b="0" dirty="0">
                <a:solidFill>
                  <a:srgbClr val="FF0000"/>
                </a:solidFill>
                <a:latin typeface="+mn-lt"/>
              </a:rPr>
              <a:t>critères d’analyse des candidatures</a:t>
            </a:r>
            <a:r>
              <a:rPr lang="fr-FR" sz="1400" b="0" dirty="0">
                <a:latin typeface="+mn-lt"/>
              </a:rPr>
              <a:t> avec une présentation globale et détaillée</a:t>
            </a:r>
            <a:br>
              <a:rPr lang="fr-FR" sz="1400" b="0" dirty="0">
                <a:latin typeface="+mn-lt"/>
              </a:rPr>
            </a:br>
            <a:br>
              <a:rPr lang="fr-FR" sz="1400" b="0" dirty="0">
                <a:latin typeface="+mn-lt"/>
              </a:rPr>
            </a:br>
            <a:br>
              <a:rPr lang="fr-FR" sz="1400" b="0" dirty="0">
                <a:latin typeface="+mn-lt"/>
              </a:rPr>
            </a:br>
            <a:br>
              <a:rPr lang="fr-FR" sz="1400" b="0" dirty="0">
                <a:latin typeface="+mn-lt"/>
              </a:rPr>
            </a:br>
            <a:br>
              <a:rPr lang="fr-FR" sz="1400" b="0" dirty="0">
                <a:latin typeface="+mn-lt"/>
              </a:rPr>
            </a:br>
            <a:br>
              <a:rPr lang="fr-FR" sz="1400" b="0" dirty="0">
                <a:latin typeface="+mn-lt"/>
              </a:rPr>
            </a:br>
            <a:br>
              <a:rPr lang="fr-FR" sz="1400" b="0" dirty="0">
                <a:latin typeface="+mn-lt"/>
              </a:rPr>
            </a:br>
            <a:r>
              <a:rPr lang="fr-FR" sz="1400" b="0" dirty="0">
                <a:latin typeface="+mn-lt"/>
              </a:rPr>
              <a:t>&gt;&gt; la rubrique</a:t>
            </a:r>
            <a:r>
              <a:rPr lang="fr-FR" sz="1400" b="0" dirty="0">
                <a:solidFill>
                  <a:schemeClr val="tx2"/>
                </a:solidFill>
                <a:latin typeface="+mn-lt"/>
              </a:rPr>
              <a:t> « </a:t>
            </a:r>
            <a:r>
              <a:rPr lang="fr-FR" sz="1400" b="0" dirty="0">
                <a:solidFill>
                  <a:srgbClr val="FF0000"/>
                </a:solidFill>
                <a:latin typeface="+mn-lt"/>
              </a:rPr>
              <a:t>Conseils </a:t>
            </a:r>
            <a:r>
              <a:rPr lang="fr-FR" sz="1400" b="0" dirty="0">
                <a:solidFill>
                  <a:schemeClr val="tx2"/>
                </a:solidFill>
                <a:latin typeface="+mn-lt"/>
              </a:rPr>
              <a:t>» </a:t>
            </a:r>
            <a:r>
              <a:rPr lang="fr-FR" sz="1400" b="0" dirty="0">
                <a:latin typeface="+mn-lt"/>
              </a:rPr>
              <a:t>pour faire passer des messages aux candidats </a:t>
            </a:r>
            <a:br>
              <a:rPr lang="fr-FR" sz="1400" b="0" dirty="0">
                <a:latin typeface="+mn-lt"/>
              </a:rPr>
            </a:br>
            <a:br>
              <a:rPr lang="fr-FR" sz="1400" b="0" dirty="0">
                <a:latin typeface="+mn-lt"/>
              </a:rPr>
            </a:br>
            <a:br>
              <a:rPr lang="fr-FR" sz="1400" b="0" dirty="0">
                <a:latin typeface="+mn-lt"/>
              </a:rPr>
            </a:br>
            <a:br>
              <a:rPr lang="fr-FR" sz="1400" b="0" dirty="0">
                <a:latin typeface="+mn-lt"/>
              </a:rPr>
            </a:br>
            <a:br>
              <a:rPr lang="fr-FR" sz="1400" b="0" dirty="0">
                <a:latin typeface="+mn-lt"/>
              </a:rPr>
            </a:br>
            <a:br>
              <a:rPr lang="fr-FR" sz="1400" b="0" dirty="0">
                <a:latin typeface="+mn-lt"/>
              </a:rPr>
            </a:br>
            <a:r>
              <a:rPr lang="fr-FR" sz="1400" b="0" dirty="0">
                <a:latin typeface="+mn-lt"/>
              </a:rPr>
              <a:t>&gt;&gt; Des </a:t>
            </a:r>
            <a:r>
              <a:rPr lang="fr-FR" sz="1400" b="0" dirty="0">
                <a:solidFill>
                  <a:srgbClr val="FF0000"/>
                </a:solidFill>
                <a:latin typeface="+mn-lt"/>
              </a:rPr>
              <a:t>rapports d’analyse des candidatures </a:t>
            </a:r>
            <a:r>
              <a:rPr lang="fr-FR" sz="1400" b="0" dirty="0">
                <a:latin typeface="+mn-lt"/>
              </a:rPr>
              <a:t>de l’année riches en données pour réfléchir </a:t>
            </a:r>
            <a:br>
              <a:rPr lang="fr-FR" sz="1400" dirty="0">
                <a:latin typeface="Marianne Light" panose="02000000000000000000" pitchFamily="2" charset="0"/>
              </a:rPr>
            </a:br>
            <a:br>
              <a:rPr lang="fr-FR" sz="1400" dirty="0"/>
            </a:br>
            <a:br>
              <a:rPr lang="fr-FR" sz="1400" dirty="0"/>
            </a:br>
            <a:br>
              <a:rPr lang="fr-FR" sz="1400" dirty="0"/>
            </a:br>
            <a:br>
              <a:rPr lang="fr-FR" sz="1400" dirty="0"/>
            </a:br>
            <a:endParaRPr lang="fr-FR" sz="1400" b="0" dirty="0"/>
          </a:p>
        </p:txBody>
      </p:sp>
      <p:pic>
        <p:nvPicPr>
          <p:cNvPr id="2" name="Image 1">
            <a:extLst>
              <a:ext uri="{FF2B5EF4-FFF2-40B4-BE49-F238E27FC236}">
                <a16:creationId xmlns:a16="http://schemas.microsoft.com/office/drawing/2014/main" id="{031D50A2-A3BB-4FC4-9E08-8D973822F6DE}"/>
              </a:ext>
            </a:extLst>
          </p:cNvPr>
          <p:cNvPicPr>
            <a:picLocks noChangeAspect="1"/>
          </p:cNvPicPr>
          <p:nvPr/>
        </p:nvPicPr>
        <p:blipFill>
          <a:blip r:embed="rId2"/>
          <a:stretch>
            <a:fillRect/>
          </a:stretch>
        </p:blipFill>
        <p:spPr>
          <a:xfrm>
            <a:off x="408172" y="853827"/>
            <a:ext cx="4114311" cy="4011910"/>
          </a:xfrm>
          <a:prstGeom prst="rect">
            <a:avLst/>
          </a:prstGeom>
        </p:spPr>
      </p:pic>
      <p:sp>
        <p:nvSpPr>
          <p:cNvPr id="9" name="ZoneTexte 8"/>
          <p:cNvSpPr txBox="1"/>
          <p:nvPr/>
        </p:nvSpPr>
        <p:spPr>
          <a:xfrm>
            <a:off x="3563888" y="211261"/>
            <a:ext cx="5112568" cy="338554"/>
          </a:xfrm>
          <a:prstGeom prst="rect">
            <a:avLst/>
          </a:prstGeom>
          <a:solidFill>
            <a:schemeClr val="accent6">
              <a:lumMod val="60000"/>
              <a:lumOff val="40000"/>
            </a:schemeClr>
          </a:solidFill>
        </p:spPr>
        <p:txBody>
          <a:bodyPr wrap="square" rtlCol="0">
            <a:spAutoFit/>
          </a:bodyPr>
          <a:lstStyle/>
          <a:p>
            <a:pPr algn="ctr"/>
            <a:r>
              <a:rPr lang="fr-FR" sz="1600" b="1" cap="small" dirty="0"/>
              <a:t>Assurer la visibilité des critères de candidatures</a:t>
            </a:r>
          </a:p>
        </p:txBody>
      </p:sp>
      <p:sp>
        <p:nvSpPr>
          <p:cNvPr id="3" name="Rectangle 2"/>
          <p:cNvSpPr/>
          <p:nvPr/>
        </p:nvSpPr>
        <p:spPr>
          <a:xfrm>
            <a:off x="1043608" y="853827"/>
            <a:ext cx="720080" cy="70981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2399124" y="2571750"/>
            <a:ext cx="2028860" cy="1152128"/>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408172" y="3939902"/>
            <a:ext cx="2939692" cy="216024"/>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85663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27984" y="937258"/>
            <a:ext cx="4363580" cy="1224136"/>
          </a:xfrm>
        </p:spPr>
        <p:txBody>
          <a:bodyPr/>
          <a:lstStyle/>
          <a:p>
            <a:r>
              <a:rPr lang="fr-FR" sz="1400" b="0" dirty="0">
                <a:latin typeface="+mn-lt"/>
              </a:rPr>
              <a:t>&gt;&gt; des </a:t>
            </a:r>
            <a:r>
              <a:rPr lang="fr-FR" sz="1400" b="0" dirty="0">
                <a:solidFill>
                  <a:schemeClr val="bg2"/>
                </a:solidFill>
                <a:latin typeface="+mn-lt"/>
              </a:rPr>
              <a:t>chiffres globaux d’accès à la formation </a:t>
            </a:r>
            <a:r>
              <a:rPr lang="fr-FR" sz="1400" b="0" dirty="0">
                <a:latin typeface="+mn-lt"/>
              </a:rPr>
              <a:t>calculés à la fin de la phase principale 2025</a:t>
            </a:r>
            <a:br>
              <a:rPr lang="fr-FR" sz="1400" b="0" dirty="0">
                <a:latin typeface="+mn-lt"/>
              </a:rPr>
            </a:br>
            <a:br>
              <a:rPr lang="fr-FR" sz="1400" b="0" dirty="0">
                <a:latin typeface="+mn-lt"/>
              </a:rPr>
            </a:br>
            <a:r>
              <a:rPr lang="fr-FR" sz="1400" b="0" dirty="0">
                <a:latin typeface="+mn-lt"/>
              </a:rPr>
              <a:t>&gt;&gt; des chiffres déclinables pour chaque type de baccalauréat français : général, technologique</a:t>
            </a:r>
            <a:r>
              <a:rPr lang="fr-FR" sz="1400" b="0">
                <a:latin typeface="+mn-lt"/>
              </a:rPr>
              <a:t>, professionnel</a:t>
            </a:r>
            <a:br>
              <a:rPr lang="fr-FR" sz="1000" dirty="0"/>
            </a:br>
            <a:endParaRPr lang="fr-FR" sz="10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13</a:t>
            </a:fld>
            <a:endParaRPr lang="fr-FR"/>
          </a:p>
        </p:txBody>
      </p:sp>
      <p:sp>
        <p:nvSpPr>
          <p:cNvPr id="11" name="Titre 1"/>
          <p:cNvSpPr txBox="1">
            <a:spLocks/>
          </p:cNvSpPr>
          <p:nvPr/>
        </p:nvSpPr>
        <p:spPr bwMode="gray">
          <a:xfrm>
            <a:off x="395536" y="3358790"/>
            <a:ext cx="5216557" cy="84745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endParaRPr lang="fr-FR" sz="1400" b="0" dirty="0">
              <a:latin typeface="+mn-lt"/>
            </a:endParaRPr>
          </a:p>
          <a:p>
            <a:r>
              <a:rPr lang="fr-FR" sz="1400" b="0" dirty="0">
                <a:latin typeface="+mn-lt"/>
              </a:rPr>
              <a:t>&gt;&gt; une visibilité du </a:t>
            </a:r>
            <a:r>
              <a:rPr lang="fr-FR" sz="1400" b="0" dirty="0">
                <a:solidFill>
                  <a:srgbClr val="FF0000"/>
                </a:solidFill>
                <a:latin typeface="+mn-lt"/>
              </a:rPr>
              <a:t>taux d’accès par type de baccalauréat </a:t>
            </a:r>
            <a:r>
              <a:rPr lang="fr-FR" sz="1400" b="0" dirty="0">
                <a:latin typeface="+mn-lt"/>
              </a:rPr>
              <a:t>dans chaque formation pour voir si la formation était très demandée ou si elle a accueilli tous les candidats</a:t>
            </a:r>
            <a:br>
              <a:rPr lang="fr-FR" sz="1400" b="0" dirty="0">
                <a:latin typeface="+mn-lt"/>
              </a:rPr>
            </a:br>
            <a:br>
              <a:rPr lang="fr-FR" sz="1400" dirty="0">
                <a:latin typeface="+mn-lt"/>
              </a:rPr>
            </a:br>
            <a:r>
              <a:rPr lang="fr-FR" sz="900" dirty="0">
                <a:latin typeface="+mn-lt"/>
              </a:rPr>
              <a:t>Pour en savoir plus, consultez notre vidéo dans l’espace </a:t>
            </a:r>
            <a:r>
              <a:rPr lang="fr-FR" sz="900" i="1" dirty="0">
                <a:latin typeface="+mn-lt"/>
              </a:rPr>
              <a:t>Ressources</a:t>
            </a:r>
            <a:r>
              <a:rPr lang="fr-FR" sz="900" dirty="0">
                <a:latin typeface="+mn-lt"/>
              </a:rPr>
              <a:t> de parcoursup.gouv.fr</a:t>
            </a:r>
          </a:p>
        </p:txBody>
      </p:sp>
      <p:pic>
        <p:nvPicPr>
          <p:cNvPr id="3" name="Image 2">
            <a:extLst>
              <a:ext uri="{FF2B5EF4-FFF2-40B4-BE49-F238E27FC236}">
                <a16:creationId xmlns:a16="http://schemas.microsoft.com/office/drawing/2014/main" id="{BBFED163-7FB8-4BA0-9CFB-11EF374E71A9}"/>
              </a:ext>
            </a:extLst>
          </p:cNvPr>
          <p:cNvPicPr>
            <a:picLocks noChangeAspect="1"/>
          </p:cNvPicPr>
          <p:nvPr/>
        </p:nvPicPr>
        <p:blipFill>
          <a:blip r:embed="rId2"/>
          <a:stretch>
            <a:fillRect/>
          </a:stretch>
        </p:blipFill>
        <p:spPr>
          <a:xfrm>
            <a:off x="362025" y="876096"/>
            <a:ext cx="3923846" cy="2570596"/>
          </a:xfrm>
          <a:prstGeom prst="rect">
            <a:avLst/>
          </a:prstGeom>
        </p:spPr>
      </p:pic>
      <p:pic>
        <p:nvPicPr>
          <p:cNvPr id="4" name="Image 3">
            <a:extLst>
              <a:ext uri="{FF2B5EF4-FFF2-40B4-BE49-F238E27FC236}">
                <a16:creationId xmlns:a16="http://schemas.microsoft.com/office/drawing/2014/main" id="{9C911696-89C6-4428-A506-9CC04A4F8696}"/>
              </a:ext>
            </a:extLst>
          </p:cNvPr>
          <p:cNvPicPr>
            <a:picLocks noChangeAspect="1"/>
          </p:cNvPicPr>
          <p:nvPr/>
        </p:nvPicPr>
        <p:blipFill>
          <a:blip r:embed="rId3"/>
          <a:stretch>
            <a:fillRect/>
          </a:stretch>
        </p:blipFill>
        <p:spPr>
          <a:xfrm>
            <a:off x="5645604" y="2161394"/>
            <a:ext cx="3381560" cy="2486194"/>
          </a:xfrm>
          <a:prstGeom prst="rect">
            <a:avLst/>
          </a:prstGeom>
        </p:spPr>
      </p:pic>
      <p:sp>
        <p:nvSpPr>
          <p:cNvPr id="5" name="Rectangle 4"/>
          <p:cNvSpPr/>
          <p:nvPr/>
        </p:nvSpPr>
        <p:spPr>
          <a:xfrm>
            <a:off x="2339752" y="876097"/>
            <a:ext cx="648072" cy="687542"/>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3563888" y="241148"/>
            <a:ext cx="5112568" cy="338554"/>
          </a:xfrm>
          <a:prstGeom prst="rect">
            <a:avLst/>
          </a:prstGeom>
          <a:solidFill>
            <a:schemeClr val="accent6">
              <a:lumMod val="60000"/>
              <a:lumOff val="40000"/>
            </a:schemeClr>
          </a:solidFill>
        </p:spPr>
        <p:txBody>
          <a:bodyPr wrap="square" rtlCol="0">
            <a:spAutoFit/>
          </a:bodyPr>
          <a:lstStyle/>
          <a:p>
            <a:pPr algn="ctr"/>
            <a:r>
              <a:rPr lang="fr-FR" sz="1600" b="1" kern="0" cap="small" dirty="0">
                <a:solidFill>
                  <a:srgbClr val="000091"/>
                </a:solidFill>
              </a:rPr>
              <a:t>Des données claires, riches, utiles</a:t>
            </a:r>
          </a:p>
        </p:txBody>
      </p:sp>
    </p:spTree>
    <p:extLst>
      <p:ext uri="{BB962C8B-B14F-4D97-AF65-F5344CB8AC3E}">
        <p14:creationId xmlns:p14="http://schemas.microsoft.com/office/powerpoint/2010/main" val="2440802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8355" y="4114104"/>
            <a:ext cx="8484769" cy="656977"/>
          </a:xfrm>
        </p:spPr>
        <p:txBody>
          <a:bodyPr/>
          <a:lstStyle/>
          <a:p>
            <a:pPr>
              <a:buClr>
                <a:schemeClr val="tx2"/>
              </a:buClr>
            </a:pPr>
            <a:r>
              <a:rPr lang="fr-FR" sz="1600" dirty="0">
                <a:solidFill>
                  <a:schemeClr val="bg1"/>
                </a:solidFill>
                <a:highlight>
                  <a:srgbClr val="0000FF"/>
                </a:highlight>
                <a:latin typeface="+mn-lt"/>
                <a:ea typeface="+mn-ea"/>
                <a:cs typeface="+mn-cs"/>
              </a:rPr>
              <a:t>Des conseils personnalisés pour vous aider </a:t>
            </a:r>
            <a:r>
              <a:rPr lang="fr-FR" sz="1400" b="0" dirty="0">
                <a:latin typeface="+mn-lt"/>
              </a:rPr>
              <a:t> : consultez les critères spécifiques de la formation </a:t>
            </a:r>
            <a:br>
              <a:rPr lang="fr-FR" sz="1400" b="0" dirty="0">
                <a:latin typeface="+mn-lt"/>
              </a:rPr>
            </a:br>
            <a:r>
              <a:rPr lang="fr-FR" sz="1400" b="0" dirty="0">
                <a:latin typeface="+mn-lt"/>
              </a:rPr>
              <a:t>diversifiez vos vœux en alternant vœux d’ambition, de raison, de précaution</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14</a:t>
            </a:fld>
            <a:endParaRPr lang="fr-FR"/>
          </a:p>
        </p:txBody>
      </p:sp>
      <p:sp>
        <p:nvSpPr>
          <p:cNvPr id="11" name="Titre 1"/>
          <p:cNvSpPr txBox="1">
            <a:spLocks/>
          </p:cNvSpPr>
          <p:nvPr/>
        </p:nvSpPr>
        <p:spPr bwMode="gray">
          <a:xfrm>
            <a:off x="395537" y="895597"/>
            <a:ext cx="8496258" cy="23599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a:lstStyle>
          <a:p>
            <a:r>
              <a:rPr lang="fr-FR" sz="1600" dirty="0">
                <a:solidFill>
                  <a:schemeClr val="bg1"/>
                </a:solidFill>
                <a:highlight>
                  <a:srgbClr val="0000FF"/>
                </a:highlight>
                <a:latin typeface="+mn-lt"/>
                <a:ea typeface="+mn-ea"/>
                <a:cs typeface="+mn-cs"/>
              </a:rPr>
              <a:t>Une visibilité sur l’accès dans la formation </a:t>
            </a:r>
          </a:p>
          <a:p>
            <a:r>
              <a:rPr lang="fr-FR" sz="1600" dirty="0">
                <a:solidFill>
                  <a:schemeClr val="bg1"/>
                </a:solidFill>
                <a:highlight>
                  <a:srgbClr val="0000FF"/>
                </a:highlight>
                <a:latin typeface="+mn-lt"/>
                <a:ea typeface="+mn-ea"/>
                <a:cs typeface="+mn-cs"/>
              </a:rPr>
              <a:t>pour les lycéens des 3 types de bac au cours des 3 dernières années </a:t>
            </a:r>
          </a:p>
        </p:txBody>
      </p:sp>
      <p:pic>
        <p:nvPicPr>
          <p:cNvPr id="3" name="Image 2">
            <a:extLst>
              <a:ext uri="{FF2B5EF4-FFF2-40B4-BE49-F238E27FC236}">
                <a16:creationId xmlns:a16="http://schemas.microsoft.com/office/drawing/2014/main" id="{DD66243B-B6A6-40AA-B38B-96BE24B6CA65}"/>
              </a:ext>
            </a:extLst>
          </p:cNvPr>
          <p:cNvPicPr>
            <a:picLocks noChangeAspect="1"/>
          </p:cNvPicPr>
          <p:nvPr/>
        </p:nvPicPr>
        <p:blipFill>
          <a:blip r:embed="rId2"/>
          <a:stretch>
            <a:fillRect/>
          </a:stretch>
        </p:blipFill>
        <p:spPr>
          <a:xfrm>
            <a:off x="468355" y="1545093"/>
            <a:ext cx="2658570" cy="1931907"/>
          </a:xfrm>
          <a:prstGeom prst="rect">
            <a:avLst/>
          </a:prstGeom>
        </p:spPr>
      </p:pic>
      <p:pic>
        <p:nvPicPr>
          <p:cNvPr id="4" name="Image 3">
            <a:extLst>
              <a:ext uri="{FF2B5EF4-FFF2-40B4-BE49-F238E27FC236}">
                <a16:creationId xmlns:a16="http://schemas.microsoft.com/office/drawing/2014/main" id="{13DD5D7A-FDDD-498A-8C10-0B424350D693}"/>
              </a:ext>
            </a:extLst>
          </p:cNvPr>
          <p:cNvPicPr>
            <a:picLocks noChangeAspect="1"/>
          </p:cNvPicPr>
          <p:nvPr/>
        </p:nvPicPr>
        <p:blipFill>
          <a:blip r:embed="rId3"/>
          <a:stretch>
            <a:fillRect/>
          </a:stretch>
        </p:blipFill>
        <p:spPr>
          <a:xfrm>
            <a:off x="3126925" y="1417087"/>
            <a:ext cx="2886012" cy="2211710"/>
          </a:xfrm>
          <a:prstGeom prst="rect">
            <a:avLst/>
          </a:prstGeom>
        </p:spPr>
      </p:pic>
      <p:pic>
        <p:nvPicPr>
          <p:cNvPr id="5" name="Image 4">
            <a:extLst>
              <a:ext uri="{FF2B5EF4-FFF2-40B4-BE49-F238E27FC236}">
                <a16:creationId xmlns:a16="http://schemas.microsoft.com/office/drawing/2014/main" id="{BF4DAB3E-F718-4FAB-BC56-146DB57919AF}"/>
              </a:ext>
            </a:extLst>
          </p:cNvPr>
          <p:cNvPicPr>
            <a:picLocks noChangeAspect="1"/>
          </p:cNvPicPr>
          <p:nvPr/>
        </p:nvPicPr>
        <p:blipFill>
          <a:blip r:embed="rId4"/>
          <a:stretch>
            <a:fillRect/>
          </a:stretch>
        </p:blipFill>
        <p:spPr>
          <a:xfrm>
            <a:off x="6112904" y="1406119"/>
            <a:ext cx="2582328" cy="2579979"/>
          </a:xfrm>
          <a:prstGeom prst="rect">
            <a:avLst/>
          </a:prstGeom>
        </p:spPr>
      </p:pic>
      <p:sp>
        <p:nvSpPr>
          <p:cNvPr id="9" name="ZoneTexte 8"/>
          <p:cNvSpPr txBox="1"/>
          <p:nvPr/>
        </p:nvSpPr>
        <p:spPr>
          <a:xfrm>
            <a:off x="3563888" y="241148"/>
            <a:ext cx="5112568" cy="338554"/>
          </a:xfrm>
          <a:prstGeom prst="rect">
            <a:avLst/>
          </a:prstGeom>
          <a:solidFill>
            <a:schemeClr val="accent6">
              <a:lumMod val="60000"/>
              <a:lumOff val="40000"/>
            </a:schemeClr>
          </a:solidFill>
        </p:spPr>
        <p:txBody>
          <a:bodyPr wrap="square" rtlCol="0">
            <a:spAutoFit/>
          </a:bodyPr>
          <a:lstStyle/>
          <a:p>
            <a:pPr algn="ctr"/>
            <a:r>
              <a:rPr lang="fr-FR" sz="1600" b="1" kern="0" cap="small" dirty="0">
                <a:solidFill>
                  <a:srgbClr val="000091"/>
                </a:solidFill>
              </a:rPr>
              <a:t>Des données claires, riches, utiles</a:t>
            </a:r>
          </a:p>
        </p:txBody>
      </p:sp>
    </p:spTree>
    <p:extLst>
      <p:ext uri="{BB962C8B-B14F-4D97-AF65-F5344CB8AC3E}">
        <p14:creationId xmlns:p14="http://schemas.microsoft.com/office/powerpoint/2010/main" val="1910590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EECD10B6-4CE7-43AA-915D-DFD0A4948923}"/>
              </a:ext>
            </a:extLst>
          </p:cNvPr>
          <p:cNvSpPr>
            <a:spLocks noGrp="1"/>
          </p:cNvSpPr>
          <p:nvPr>
            <p:ph type="sldNum" sz="quarter" idx="12"/>
          </p:nvPr>
        </p:nvSpPr>
        <p:spPr/>
        <p:txBody>
          <a:bodyPr/>
          <a:lstStyle/>
          <a:p>
            <a:fld id="{733122C9-A0B9-462F-8757-0847AD287B63}" type="slidenum">
              <a:rPr lang="fr-FR" smtClean="0"/>
              <a:pPr/>
              <a:t>15</a:t>
            </a:fld>
            <a:endParaRPr lang="fr-FR" dirty="0"/>
          </a:p>
        </p:txBody>
      </p:sp>
      <p:sp>
        <p:nvSpPr>
          <p:cNvPr id="11" name="Titre 1"/>
          <p:cNvSpPr txBox="1">
            <a:spLocks/>
          </p:cNvSpPr>
          <p:nvPr/>
        </p:nvSpPr>
        <p:spPr bwMode="gray">
          <a:xfrm>
            <a:off x="4572000" y="915566"/>
            <a:ext cx="4003540" cy="345638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spcAft>
                <a:spcPts val="600"/>
              </a:spcAft>
            </a:pPr>
            <a:r>
              <a:rPr lang="fr-FR" sz="1200" dirty="0"/>
              <a:t>&gt;&gt; Une rubrique dédiée à l’information sur la </a:t>
            </a:r>
            <a:r>
              <a:rPr lang="fr-FR" sz="1200" dirty="0">
                <a:solidFill>
                  <a:srgbClr val="FF0000"/>
                </a:solidFill>
              </a:rPr>
              <a:t>poursuite d’études et l’insertion professionnelle des étudiants  </a:t>
            </a:r>
            <a:br>
              <a:rPr lang="fr-FR" sz="1400" b="0" dirty="0">
                <a:solidFill>
                  <a:srgbClr val="FF0000"/>
                </a:solidFill>
              </a:rPr>
            </a:br>
            <a:br>
              <a:rPr lang="fr-FR" sz="1400" dirty="0"/>
            </a:br>
            <a:r>
              <a:rPr lang="fr-FR" sz="1200" dirty="0"/>
              <a:t>&gt;&gt; L’information sur la réussite</a:t>
            </a:r>
            <a:br>
              <a:rPr lang="fr-FR" sz="1400" dirty="0"/>
            </a:br>
            <a:br>
              <a:rPr lang="fr-FR" sz="1400" dirty="0"/>
            </a:br>
            <a:r>
              <a:rPr lang="fr-FR" sz="1200" dirty="0"/>
              <a:t>&gt;&gt; Des statistiques d’insertion et de niveau de salaire 6 mois / 1 an après la sortie des études </a:t>
            </a:r>
          </a:p>
          <a:p>
            <a:r>
              <a:rPr lang="fr-FR" sz="1200" b="0" dirty="0"/>
              <a:t>-</a:t>
            </a:r>
            <a:r>
              <a:rPr lang="fr-FR" sz="1200" dirty="0"/>
              <a:t> </a:t>
            </a:r>
            <a:r>
              <a:rPr lang="fr-FR" sz="1200" b="0" dirty="0"/>
              <a:t>Licences générales</a:t>
            </a:r>
          </a:p>
          <a:p>
            <a:r>
              <a:rPr lang="fr-FR" sz="1200" b="0" dirty="0"/>
              <a:t>- BTS</a:t>
            </a:r>
          </a:p>
          <a:p>
            <a:r>
              <a:rPr lang="fr-FR" sz="1200" b="0" dirty="0"/>
              <a:t>- BUT</a:t>
            </a:r>
          </a:p>
          <a:p>
            <a:r>
              <a:rPr lang="fr-FR" sz="1200" b="0" dirty="0"/>
              <a:t>- Écoles d’ingénieur, de commerce et de management</a:t>
            </a:r>
          </a:p>
          <a:p>
            <a:r>
              <a:rPr lang="fr-FR" sz="1300" b="0" dirty="0"/>
              <a:t>- Etc.</a:t>
            </a:r>
          </a:p>
          <a:p>
            <a:endParaRPr lang="fr-FR" sz="1400" b="0" dirty="0"/>
          </a:p>
        </p:txBody>
      </p:sp>
      <p:pic>
        <p:nvPicPr>
          <p:cNvPr id="8" name="Image 7">
            <a:extLst>
              <a:ext uri="{FF2B5EF4-FFF2-40B4-BE49-F238E27FC236}">
                <a16:creationId xmlns:a16="http://schemas.microsoft.com/office/drawing/2014/main" id="{671369B3-31F5-DC5C-7C30-603B5D2665D8}"/>
              </a:ext>
            </a:extLst>
          </p:cNvPr>
          <p:cNvPicPr>
            <a:picLocks noChangeAspect="1"/>
          </p:cNvPicPr>
          <p:nvPr/>
        </p:nvPicPr>
        <p:blipFill rotWithShape="1">
          <a:blip r:embed="rId2"/>
          <a:srcRect b="7239"/>
          <a:stretch/>
        </p:blipFill>
        <p:spPr>
          <a:xfrm>
            <a:off x="386197" y="987574"/>
            <a:ext cx="3762460" cy="3456384"/>
          </a:xfrm>
          <a:prstGeom prst="rect">
            <a:avLst/>
          </a:prstGeom>
          <a:ln>
            <a:solidFill>
              <a:schemeClr val="bg1">
                <a:lumMod val="95000"/>
              </a:schemeClr>
            </a:solidFill>
          </a:ln>
        </p:spPr>
      </p:pic>
      <p:pic>
        <p:nvPicPr>
          <p:cNvPr id="12" name="Image 11">
            <a:extLst>
              <a:ext uri="{FF2B5EF4-FFF2-40B4-BE49-F238E27FC236}">
                <a16:creationId xmlns:a16="http://schemas.microsoft.com/office/drawing/2014/main" id="{A7149D4F-4A71-4832-92ED-2CBA62E74A0D}"/>
              </a:ext>
            </a:extLst>
          </p:cNvPr>
          <p:cNvPicPr>
            <a:picLocks noChangeAspect="1"/>
          </p:cNvPicPr>
          <p:nvPr/>
        </p:nvPicPr>
        <p:blipFill rotWithShape="1">
          <a:blip r:embed="rId3"/>
          <a:srcRect b="71055"/>
          <a:stretch/>
        </p:blipFill>
        <p:spPr>
          <a:xfrm>
            <a:off x="2267427" y="3552170"/>
            <a:ext cx="1296144" cy="373439"/>
          </a:xfrm>
          <a:prstGeom prst="rect">
            <a:avLst/>
          </a:prstGeom>
        </p:spPr>
      </p:pic>
      <p:pic>
        <p:nvPicPr>
          <p:cNvPr id="13" name="Image 12">
            <a:extLst>
              <a:ext uri="{FF2B5EF4-FFF2-40B4-BE49-F238E27FC236}">
                <a16:creationId xmlns:a16="http://schemas.microsoft.com/office/drawing/2014/main" id="{D01714E7-196A-1B32-0195-0C49D8D16899}"/>
              </a:ext>
            </a:extLst>
          </p:cNvPr>
          <p:cNvPicPr>
            <a:picLocks noChangeAspect="1"/>
          </p:cNvPicPr>
          <p:nvPr/>
        </p:nvPicPr>
        <p:blipFill rotWithShape="1">
          <a:blip r:embed="rId3"/>
          <a:srcRect t="34649" b="10613"/>
          <a:stretch/>
        </p:blipFill>
        <p:spPr>
          <a:xfrm>
            <a:off x="2267427" y="3925609"/>
            <a:ext cx="1416158" cy="771590"/>
          </a:xfrm>
          <a:prstGeom prst="rect">
            <a:avLst/>
          </a:prstGeom>
        </p:spPr>
      </p:pic>
      <p:sp>
        <p:nvSpPr>
          <p:cNvPr id="10" name="ZoneTexte 9"/>
          <p:cNvSpPr txBox="1"/>
          <p:nvPr/>
        </p:nvSpPr>
        <p:spPr>
          <a:xfrm>
            <a:off x="3751004" y="145280"/>
            <a:ext cx="5112568" cy="584775"/>
          </a:xfrm>
          <a:prstGeom prst="rect">
            <a:avLst/>
          </a:prstGeom>
          <a:solidFill>
            <a:schemeClr val="accent6">
              <a:lumMod val="60000"/>
              <a:lumOff val="40000"/>
            </a:schemeClr>
          </a:solidFill>
        </p:spPr>
        <p:txBody>
          <a:bodyPr wrap="square" rtlCol="0">
            <a:spAutoFit/>
          </a:bodyPr>
          <a:lstStyle/>
          <a:p>
            <a:pPr algn="ctr"/>
            <a:r>
              <a:rPr lang="fr-FR" sz="1600" b="1" kern="0" cap="small" dirty="0">
                <a:solidFill>
                  <a:srgbClr val="000091"/>
                </a:solidFill>
              </a:rPr>
              <a:t>Informer sur l’insertion professionnelle des étudiants</a:t>
            </a:r>
          </a:p>
        </p:txBody>
      </p:sp>
      <p:sp>
        <p:nvSpPr>
          <p:cNvPr id="2" name="Rectangle 1"/>
          <p:cNvSpPr/>
          <p:nvPr/>
        </p:nvSpPr>
        <p:spPr>
          <a:xfrm>
            <a:off x="2915499" y="987574"/>
            <a:ext cx="576381" cy="72008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4ED42DEF-D9C5-4576-AE4C-58A238702287}"/>
              </a:ext>
            </a:extLst>
          </p:cNvPr>
          <p:cNvPicPr>
            <a:picLocks noChangeAspect="1"/>
          </p:cNvPicPr>
          <p:nvPr/>
        </p:nvPicPr>
        <p:blipFill>
          <a:blip r:embed="rId4"/>
          <a:stretch>
            <a:fillRect/>
          </a:stretch>
        </p:blipFill>
        <p:spPr>
          <a:xfrm>
            <a:off x="5534748" y="2988576"/>
            <a:ext cx="1874528" cy="1693361"/>
          </a:xfrm>
          <a:prstGeom prst="rect">
            <a:avLst/>
          </a:prstGeom>
          <a:ln>
            <a:solidFill>
              <a:schemeClr val="bg1">
                <a:lumMod val="95000"/>
              </a:schemeClr>
            </a:solidFill>
          </a:ln>
        </p:spPr>
      </p:pic>
    </p:spTree>
    <p:extLst>
      <p:ext uri="{BB962C8B-B14F-4D97-AF65-F5344CB8AC3E}">
        <p14:creationId xmlns:p14="http://schemas.microsoft.com/office/powerpoint/2010/main" val="1214402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5" y="915566"/>
            <a:ext cx="8496943" cy="4032448"/>
          </a:xfrm>
        </p:spPr>
        <p:txBody>
          <a:bodyPr>
            <a:noAutofit/>
          </a:bodyPr>
          <a:lstStyle/>
          <a:p>
            <a:pPr marL="285750" indent="-285750">
              <a:spcAft>
                <a:spcPts val="1200"/>
              </a:spcAft>
              <a:buClr>
                <a:schemeClr val="tx2"/>
              </a:buClr>
              <a:buFont typeface="Wingdings" panose="05000000000000000000" pitchFamily="2" charset="2"/>
              <a:buChar char="§"/>
            </a:pPr>
            <a:r>
              <a:rPr lang="fr-FR" sz="1400" dirty="0">
                <a:solidFill>
                  <a:schemeClr val="accent1"/>
                </a:solidFill>
              </a:rPr>
              <a:t>Jusqu’à </a:t>
            </a:r>
            <a:r>
              <a:rPr lang="fr-FR" sz="1400" b="1" dirty="0">
                <a:solidFill>
                  <a:schemeClr val="bg1"/>
                </a:solidFill>
                <a:highlight>
                  <a:srgbClr val="0000FF"/>
                </a:highlight>
              </a:rPr>
              <a:t>10 vœux et 10 vœux supplémentaires</a:t>
            </a:r>
            <a:r>
              <a:rPr lang="fr-FR" sz="1400" dirty="0">
                <a:solidFill>
                  <a:schemeClr val="accent1"/>
                </a:solidFill>
              </a:rPr>
              <a:t> pour des formations en apprentissage</a:t>
            </a:r>
          </a:p>
          <a:p>
            <a:pPr marL="285750" indent="-285750">
              <a:spcAft>
                <a:spcPts val="1200"/>
              </a:spcAft>
              <a:buClr>
                <a:schemeClr val="tx2"/>
              </a:buClr>
              <a:buFont typeface="Wingdings" panose="05000000000000000000" pitchFamily="2" charset="2"/>
              <a:buChar char="§"/>
            </a:pPr>
            <a:r>
              <a:rPr lang="fr-FR" sz="1400" dirty="0">
                <a:solidFill>
                  <a:schemeClr val="accent1"/>
                </a:solidFill>
              </a:rPr>
              <a:t>Possibilité de faire </a:t>
            </a:r>
            <a:r>
              <a:rPr lang="fr-FR" sz="1400" b="1" dirty="0">
                <a:solidFill>
                  <a:schemeClr val="bg1"/>
                </a:solidFill>
                <a:highlight>
                  <a:srgbClr val="0000FF"/>
                </a:highlight>
              </a:rPr>
              <a:t>des sous-vœux pour certaines filières sélectives </a:t>
            </a:r>
            <a:r>
              <a:rPr lang="fr-FR" sz="1400" dirty="0">
                <a:solidFill>
                  <a:schemeClr val="accent1"/>
                </a:solidFill>
              </a:rPr>
              <a:t> (Classes prépa, BTS, BUT, écoles de commerce, d'ingénieurs, IFSI, IEP, etc.) </a:t>
            </a:r>
          </a:p>
          <a:p>
            <a:pPr marL="285750" indent="-285750">
              <a:spcAft>
                <a:spcPts val="1200"/>
              </a:spcAft>
              <a:buClr>
                <a:schemeClr val="tx2"/>
              </a:buClr>
              <a:buFont typeface="Wingdings" panose="05000000000000000000" pitchFamily="2" charset="2"/>
              <a:buChar char="§"/>
            </a:pPr>
            <a:r>
              <a:rPr lang="fr-FR" sz="1400" b="1" dirty="0">
                <a:solidFill>
                  <a:schemeClr val="bg1"/>
                </a:solidFill>
                <a:highlight>
                  <a:srgbClr val="0000FF"/>
                </a:highlight>
              </a:rPr>
              <a:t>Les vœux sont formulés librement par les candidats (pas de classement par ordre de priorité) </a:t>
            </a:r>
            <a:r>
              <a:rPr lang="fr-FR" sz="1400" dirty="0">
                <a:solidFill>
                  <a:schemeClr val="accent1"/>
                </a:solidFill>
              </a:rPr>
              <a:t>: une réponse sera apportée pour chaque vœu formulé à compter du 2 juin 2026</a:t>
            </a:r>
          </a:p>
          <a:p>
            <a:pPr marL="285750" indent="-285750">
              <a:spcAft>
                <a:spcPts val="1200"/>
              </a:spcAft>
              <a:buClr>
                <a:schemeClr val="tx2"/>
              </a:buClr>
              <a:buFont typeface="Wingdings" panose="05000000000000000000" pitchFamily="2" charset="2"/>
              <a:buChar char="§"/>
            </a:pPr>
            <a:r>
              <a:rPr lang="fr-FR" sz="1400" b="1" dirty="0">
                <a:solidFill>
                  <a:schemeClr val="bg1"/>
                </a:solidFill>
                <a:highlight>
                  <a:srgbClr val="0000FF"/>
                </a:highlight>
              </a:rPr>
              <a:t>La date de formulation du vœu n’est pas prise en compte</a:t>
            </a:r>
            <a:r>
              <a:rPr lang="fr-FR" sz="1400" dirty="0">
                <a:solidFill>
                  <a:schemeClr val="accent1"/>
                </a:solidFill>
              </a:rPr>
              <a:t> pour l’examen du dossier </a:t>
            </a:r>
          </a:p>
          <a:p>
            <a:pPr marL="285750" indent="-285750">
              <a:spcAft>
                <a:spcPts val="1200"/>
              </a:spcAft>
              <a:buClr>
                <a:schemeClr val="tx2"/>
              </a:buClr>
              <a:buFont typeface="Wingdings" panose="05000000000000000000" pitchFamily="2" charset="2"/>
              <a:buChar char="§"/>
            </a:pPr>
            <a:r>
              <a:rPr lang="fr-FR" sz="1400" b="1" dirty="0">
                <a:solidFill>
                  <a:schemeClr val="bg1"/>
                </a:solidFill>
                <a:highlight>
                  <a:srgbClr val="0000FF"/>
                </a:highlight>
              </a:rPr>
              <a:t>Chaque formation n’a connaissance que des vœux formulés pour elle</a:t>
            </a:r>
            <a:r>
              <a:rPr lang="fr-FR" sz="1400" dirty="0">
                <a:solidFill>
                  <a:schemeClr val="accent1"/>
                </a:solidFill>
              </a:rPr>
              <a:t> : elle ne connait pas les autres vœux formulés  par les candidats</a:t>
            </a:r>
          </a:p>
          <a:p>
            <a:pPr marL="285750" indent="-285750">
              <a:spcAft>
                <a:spcPts val="1200"/>
              </a:spcAft>
              <a:buClr>
                <a:schemeClr val="tx2"/>
              </a:buClr>
              <a:buFont typeface="Wingdings" panose="05000000000000000000" pitchFamily="2" charset="2"/>
              <a:buChar char="§"/>
            </a:pPr>
            <a:r>
              <a:rPr lang="fr-FR" sz="1400" b="1" dirty="0">
                <a:solidFill>
                  <a:schemeClr val="bg1"/>
                </a:solidFill>
                <a:highlight>
                  <a:srgbClr val="0000FF"/>
                </a:highlight>
              </a:rPr>
              <a:t>Quand un candidat accepte une formation, il a toujours la possibilité de conserver des vœux pour lesquels il est en liste d’attente</a:t>
            </a:r>
            <a:r>
              <a:rPr lang="fr-FR" sz="1400" dirty="0">
                <a:solidFill>
                  <a:schemeClr val="accent1"/>
                </a:solidFill>
              </a:rPr>
              <a:t> et qui l’intéressent davantage</a:t>
            </a:r>
          </a:p>
          <a:p>
            <a:pPr marL="285750" indent="-285750">
              <a:spcAft>
                <a:spcPts val="1200"/>
              </a:spcAft>
              <a:buClr>
                <a:schemeClr val="tx2"/>
              </a:buClr>
              <a:buFont typeface="Wingdings" panose="05000000000000000000" pitchFamily="2" charset="2"/>
              <a:buChar char="§"/>
            </a:pPr>
            <a:r>
              <a:rPr lang="fr-FR" sz="1400" b="1" dirty="0">
                <a:solidFill>
                  <a:schemeClr val="bg1"/>
                </a:solidFill>
                <a:highlight>
                  <a:srgbClr val="0000FF"/>
                </a:highlight>
              </a:rPr>
              <a:t>Entre le vendredi 5 et le lundi 8 juin 2026 inclus, le candidat devra classer ses vœux en attente par ordre de préférence</a:t>
            </a:r>
            <a:r>
              <a:rPr lang="fr-FR" sz="1400" dirty="0">
                <a:solidFill>
                  <a:schemeClr val="accent1"/>
                </a:solidFill>
              </a:rPr>
              <a:t> &gt;&gt; Objectif : </a:t>
            </a:r>
            <a:r>
              <a:rPr lang="fr-FR" sz="1400" b="1" u="sng" dirty="0">
                <a:solidFill>
                  <a:schemeClr val="accent1"/>
                </a:solidFill>
                <a:uFill>
                  <a:solidFill>
                    <a:schemeClr val="tx1">
                      <a:lumMod val="60000"/>
                      <a:lumOff val="40000"/>
                    </a:schemeClr>
                  </a:solidFill>
                </a:uFill>
              </a:rPr>
              <a:t>accélérer le processus de choix et réduire la taille des listes d’attente</a:t>
            </a: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16</a:t>
            </a:fld>
            <a:endParaRPr lang="fr-FR" dirty="0"/>
          </a:p>
        </p:txBody>
      </p:sp>
      <p:sp>
        <p:nvSpPr>
          <p:cNvPr id="5" name="ZoneTexte 4"/>
          <p:cNvSpPr txBox="1"/>
          <p:nvPr/>
        </p:nvSpPr>
        <p:spPr>
          <a:xfrm>
            <a:off x="3653768" y="309518"/>
            <a:ext cx="5112568" cy="338554"/>
          </a:xfrm>
          <a:prstGeom prst="rect">
            <a:avLst/>
          </a:prstGeom>
          <a:solidFill>
            <a:schemeClr val="accent6">
              <a:lumMod val="60000"/>
              <a:lumOff val="40000"/>
            </a:schemeClr>
          </a:solidFill>
        </p:spPr>
        <p:txBody>
          <a:bodyPr wrap="square" rtlCol="0">
            <a:spAutoFit/>
          </a:bodyPr>
          <a:lstStyle/>
          <a:p>
            <a:pPr algn="ctr"/>
            <a:r>
              <a:rPr lang="fr-FR" sz="1600" b="1" kern="0" cap="small" dirty="0">
                <a:solidFill>
                  <a:srgbClr val="000091"/>
                </a:solidFill>
              </a:rPr>
              <a:t>Quelques règles importantes à retenir</a:t>
            </a:r>
          </a:p>
        </p:txBody>
      </p:sp>
    </p:spTree>
    <p:extLst>
      <p:ext uri="{BB962C8B-B14F-4D97-AF65-F5344CB8AC3E}">
        <p14:creationId xmlns:p14="http://schemas.microsoft.com/office/powerpoint/2010/main" val="679528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6F42726C-76A3-45BB-9E3B-0F2EB6320166}" type="datetime1">
              <a:rPr lang="fr-FR" cap="all" smtClean="0"/>
              <a:t>03/12/2025</a:t>
            </a:fld>
            <a:endParaRPr lang="fr-FR" cap="all" dirty="0"/>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17</a:t>
            </a:fld>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596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3"/>
          </p:nvPr>
        </p:nvSpPr>
        <p:spPr>
          <a:xfrm>
            <a:off x="467544" y="1004431"/>
            <a:ext cx="3600402" cy="3744417"/>
          </a:xfrm>
        </p:spPr>
        <p:txBody>
          <a:bodyPr>
            <a:noAutofit/>
          </a:bodyPr>
          <a:lstStyle/>
          <a:p>
            <a:pPr marL="285750" indent="-285750" algn="l" defTabSz="457200">
              <a:spcBef>
                <a:spcPct val="20000"/>
              </a:spcBef>
              <a:buClr>
                <a:schemeClr val="tx2"/>
              </a:buClr>
              <a:buSzPct val="100000"/>
              <a:buFont typeface="Wingdings" panose="05000000000000000000" pitchFamily="2" charset="2"/>
              <a:buChar char="§"/>
              <a:defRPr/>
            </a:pPr>
            <a:r>
              <a:rPr lang="fr-FR" sz="1400" dirty="0">
                <a:solidFill>
                  <a:schemeClr val="bg1"/>
                </a:solidFill>
                <a:highlight>
                  <a:srgbClr val="0000FF"/>
                </a:highlight>
              </a:rPr>
              <a:t>La rubrique Activités et centres d’intérêt </a:t>
            </a:r>
            <a:r>
              <a:rPr lang="fr-FR" sz="1400" b="0" dirty="0">
                <a:solidFill>
                  <a:schemeClr val="accent1"/>
                </a:solidFill>
              </a:rPr>
              <a:t> une rubrique facultative pour mettre en valeur vos compétences, vos expériences et engagements.</a:t>
            </a:r>
          </a:p>
          <a:p>
            <a:pPr marL="285750" lvl="0" indent="-285750" algn="l" defTabSz="457200">
              <a:spcBef>
                <a:spcPct val="20000"/>
              </a:spcBef>
              <a:buClr>
                <a:schemeClr val="tx2"/>
              </a:buClr>
              <a:buSzPct val="100000"/>
              <a:buFont typeface="Wingdings" panose="05000000000000000000" pitchFamily="2" charset="2"/>
              <a:buChar char="§"/>
              <a:defRPr/>
            </a:pPr>
            <a:endParaRPr lang="fr-FR" sz="1400" b="1" dirty="0">
              <a:solidFill>
                <a:schemeClr val="bg1"/>
              </a:solidFill>
              <a:highlight>
                <a:srgbClr val="0000FF"/>
              </a:highlight>
            </a:endParaRPr>
          </a:p>
          <a:p>
            <a:pPr marL="285750" lvl="0" indent="-285750" algn="l" defTabSz="457200">
              <a:spcBef>
                <a:spcPct val="20000"/>
              </a:spcBef>
              <a:buClr>
                <a:schemeClr val="tx2"/>
              </a:buClr>
              <a:buSzPct val="100000"/>
              <a:buFont typeface="Wingdings" panose="05000000000000000000" pitchFamily="2" charset="2"/>
              <a:buChar char="§"/>
              <a:defRPr/>
            </a:pPr>
            <a:r>
              <a:rPr lang="fr-FR" sz="1400" b="1" dirty="0">
                <a:solidFill>
                  <a:schemeClr val="bg1"/>
                </a:solidFill>
                <a:highlight>
                  <a:srgbClr val="0000FF"/>
                </a:highlight>
              </a:rPr>
              <a:t>La lettre de motivation</a:t>
            </a:r>
            <a:r>
              <a:rPr lang="fr-FR" sz="1400" dirty="0">
                <a:solidFill>
                  <a:schemeClr val="bg1"/>
                </a:solidFill>
                <a:highlight>
                  <a:srgbClr val="0000FF"/>
                </a:highlight>
              </a:rPr>
              <a:t> </a:t>
            </a:r>
            <a:r>
              <a:rPr lang="fr-FR" sz="1400" b="0" dirty="0">
                <a:solidFill>
                  <a:schemeClr val="accent1"/>
                </a:solidFill>
              </a:rPr>
              <a:t> quand elle est demandée par la formation.</a:t>
            </a:r>
          </a:p>
          <a:p>
            <a:pPr marL="285750" lvl="0" indent="-285750" algn="l" defTabSz="457200">
              <a:spcBef>
                <a:spcPct val="20000"/>
              </a:spcBef>
              <a:spcAft>
                <a:spcPts val="0"/>
              </a:spcAft>
              <a:buClr>
                <a:schemeClr val="tx2"/>
              </a:buClr>
              <a:buSzPct val="100000"/>
              <a:buFont typeface="Wingdings" panose="05000000000000000000" pitchFamily="2" charset="2"/>
              <a:buChar char="§"/>
              <a:defRPr/>
            </a:pPr>
            <a:endParaRPr lang="fr-FR" sz="1400" b="0" dirty="0">
              <a:solidFill>
                <a:schemeClr val="accent1"/>
              </a:solidFill>
            </a:endParaRPr>
          </a:p>
          <a:p>
            <a:pPr marL="285750" indent="-285750" algn="l" defTabSz="457200">
              <a:spcBef>
                <a:spcPct val="20000"/>
              </a:spcBef>
              <a:spcAft>
                <a:spcPts val="0"/>
              </a:spcAft>
              <a:buClr>
                <a:schemeClr val="tx2"/>
              </a:buClr>
              <a:buSzPct val="100000"/>
              <a:buFont typeface="Wingdings" panose="05000000000000000000" pitchFamily="2" charset="2"/>
              <a:buChar char="§"/>
              <a:defRPr/>
            </a:pPr>
            <a:r>
              <a:rPr lang="fr-FR" sz="1400" dirty="0">
                <a:solidFill>
                  <a:schemeClr val="bg1"/>
                </a:solidFill>
                <a:highlight>
                  <a:srgbClr val="0000FF"/>
                </a:highlight>
              </a:rPr>
              <a:t>L</a:t>
            </a:r>
            <a:r>
              <a:rPr lang="fr-FR" sz="1400" b="1" dirty="0">
                <a:solidFill>
                  <a:schemeClr val="bg1"/>
                </a:solidFill>
                <a:highlight>
                  <a:srgbClr val="0000FF"/>
                </a:highlight>
              </a:rPr>
              <a:t>es pièces spécifiques ou formulaires </a:t>
            </a:r>
            <a:r>
              <a:rPr lang="fr-FR" sz="1400" b="0" dirty="0">
                <a:solidFill>
                  <a:schemeClr val="accent1"/>
                </a:solidFill>
              </a:rPr>
              <a:t>demandés par certaines formations sélectives.</a:t>
            </a:r>
          </a:p>
          <a:p>
            <a:pPr marL="285750" indent="-285750" algn="l" defTabSz="457200">
              <a:spcBef>
                <a:spcPct val="20000"/>
              </a:spcBef>
              <a:spcAft>
                <a:spcPts val="0"/>
              </a:spcAft>
              <a:buClr>
                <a:schemeClr val="tx2"/>
              </a:buClr>
              <a:buSzPct val="100000"/>
              <a:buFont typeface="Wingdings" panose="05000000000000000000" pitchFamily="2" charset="2"/>
              <a:buChar char="§"/>
              <a:defRPr/>
            </a:pPr>
            <a:endParaRPr lang="fr-FR" sz="1400" dirty="0"/>
          </a:p>
          <a:p>
            <a:pPr marL="285750" indent="-285750" algn="l" defTabSz="457200">
              <a:spcBef>
                <a:spcPct val="20000"/>
              </a:spcBef>
              <a:spcAft>
                <a:spcPts val="0"/>
              </a:spcAft>
              <a:buClr>
                <a:schemeClr val="tx2"/>
              </a:buClr>
              <a:buSzPct val="100000"/>
              <a:buFont typeface="Wingdings" panose="05000000000000000000" pitchFamily="2" charset="2"/>
              <a:buChar char="§"/>
              <a:defRPr/>
            </a:pPr>
            <a:r>
              <a:rPr lang="fr-FR" sz="1400" dirty="0">
                <a:solidFill>
                  <a:schemeClr val="bg1"/>
                </a:solidFill>
                <a:highlight>
                  <a:srgbClr val="0000FF"/>
                </a:highlight>
              </a:rPr>
              <a:t>L</a:t>
            </a:r>
            <a:r>
              <a:rPr lang="fr-FR" sz="1400" b="1" dirty="0">
                <a:solidFill>
                  <a:schemeClr val="bg1"/>
                </a:solidFill>
                <a:highlight>
                  <a:srgbClr val="0000FF"/>
                </a:highlight>
              </a:rPr>
              <a:t>a fiche Avenir</a:t>
            </a:r>
            <a:r>
              <a:rPr lang="fr-FR" sz="1400" b="0" dirty="0">
                <a:solidFill>
                  <a:schemeClr val="accent1"/>
                </a:solidFill>
              </a:rPr>
              <a:t> renseignée par les enseignants et le proviseur de votre lycée.</a:t>
            </a:r>
          </a:p>
          <a:p>
            <a:pPr marL="285750" indent="-285750" algn="l" defTabSz="457200">
              <a:spcBef>
                <a:spcPct val="20000"/>
              </a:spcBef>
              <a:buClr>
                <a:srgbClr val="FF0000"/>
              </a:buClr>
              <a:buSzPct val="100000"/>
              <a:buFont typeface="Courier New" panose="02070309020205020404" pitchFamily="49" charset="0"/>
              <a:buChar char="o"/>
              <a:defRPr/>
            </a:pPr>
            <a:endParaRPr lang="fr-FR" sz="1400" dirty="0">
              <a:solidFill>
                <a:schemeClr val="accent1"/>
              </a:solidFill>
            </a:endParaRPr>
          </a:p>
          <a:p>
            <a:pPr marL="285750" indent="-285750" algn="l" defTabSz="457200">
              <a:spcBef>
                <a:spcPct val="20000"/>
              </a:spcBef>
              <a:spcAft>
                <a:spcPts val="0"/>
              </a:spcAft>
              <a:buClr>
                <a:srgbClr val="FF0000"/>
              </a:buClr>
              <a:buSzPct val="100000"/>
              <a:buFont typeface="Courier New" panose="02070309020205020404" pitchFamily="49" charset="0"/>
              <a:buChar char="o"/>
              <a:defRPr/>
            </a:pPr>
            <a:endParaRPr lang="fr-FR" sz="1400" dirty="0">
              <a:solidFill>
                <a:srgbClr val="3D566E"/>
              </a:solidFill>
            </a:endParaRPr>
          </a:p>
        </p:txBody>
      </p:sp>
      <p:sp>
        <p:nvSpPr>
          <p:cNvPr id="9" name="Espace réservé du texte 5"/>
          <p:cNvSpPr>
            <a:spLocks noGrp="1"/>
          </p:cNvSpPr>
          <p:nvPr>
            <p:ph type="body" sz="quarter" idx="14"/>
          </p:nvPr>
        </p:nvSpPr>
        <p:spPr>
          <a:xfrm>
            <a:off x="4131328" y="1004431"/>
            <a:ext cx="4545128" cy="3744416"/>
          </a:xfrm>
        </p:spPr>
        <p:txBody>
          <a:bodyPr>
            <a:noAutofit/>
          </a:bodyPr>
          <a:lstStyle/>
          <a:p>
            <a:pPr marL="285750" indent="-285750" defTabSz="457189">
              <a:spcBef>
                <a:spcPct val="20000"/>
              </a:spcBef>
              <a:spcAft>
                <a:spcPts val="0"/>
              </a:spcAft>
              <a:buClr>
                <a:schemeClr val="tx2"/>
              </a:buClr>
              <a:buSzPct val="100000"/>
              <a:buFont typeface="Wingdings" panose="05000000000000000000" pitchFamily="2" charset="2"/>
              <a:buChar char="§"/>
              <a:defRPr/>
            </a:pPr>
            <a:r>
              <a:rPr lang="fr-FR" sz="1400" b="1" dirty="0">
                <a:solidFill>
                  <a:schemeClr val="bg1"/>
                </a:solidFill>
                <a:highlight>
                  <a:srgbClr val="0000FF"/>
                </a:highlight>
              </a:rPr>
              <a:t>Les bulletins scolaires et notes du baccalauréat : </a:t>
            </a:r>
          </a:p>
          <a:p>
            <a:pPr lvl="1">
              <a:buClr>
                <a:schemeClr val="tx2"/>
              </a:buClr>
            </a:pPr>
            <a:r>
              <a:rPr lang="fr-FR" sz="1400" b="1" dirty="0">
                <a:solidFill>
                  <a:schemeClr val="accent1"/>
                </a:solidFill>
              </a:rPr>
              <a:t> Année de première </a:t>
            </a:r>
            <a:r>
              <a:rPr lang="fr-FR" sz="1400" dirty="0">
                <a:solidFill>
                  <a:schemeClr val="accent1"/>
                </a:solidFill>
              </a:rPr>
              <a:t>: bulletins scolaires et notes des épreuves anticipées de français et celles au titre du contrôle continu du baccalauréat (pour les lycéens généraux et technologiques).</a:t>
            </a:r>
          </a:p>
          <a:p>
            <a:pPr lvl="1">
              <a:spcAft>
                <a:spcPts val="1200"/>
              </a:spcAft>
              <a:buClr>
                <a:schemeClr val="tx2"/>
              </a:buClr>
            </a:pPr>
            <a:r>
              <a:rPr lang="fr-FR" sz="1400" b="1" dirty="0">
                <a:solidFill>
                  <a:schemeClr val="accent1"/>
                </a:solidFill>
              </a:rPr>
              <a:t> Année de terminale </a:t>
            </a:r>
            <a:r>
              <a:rPr lang="fr-FR" sz="1400" dirty="0">
                <a:solidFill>
                  <a:schemeClr val="accent1"/>
                </a:solidFill>
              </a:rPr>
              <a:t>: bulletins scolaires des 1er et 2e trimestres (ou 1</a:t>
            </a:r>
            <a:r>
              <a:rPr lang="fr-FR" sz="1400" baseline="30000" dirty="0">
                <a:solidFill>
                  <a:schemeClr val="accent1"/>
                </a:solidFill>
              </a:rPr>
              <a:t>er</a:t>
            </a:r>
            <a:r>
              <a:rPr lang="fr-FR" sz="1400" dirty="0">
                <a:solidFill>
                  <a:schemeClr val="accent1"/>
                </a:solidFill>
              </a:rPr>
              <a:t> semestre).</a:t>
            </a:r>
          </a:p>
          <a:p>
            <a:pPr marL="285750" lvl="0" indent="-285750" defTabSz="457200">
              <a:spcBef>
                <a:spcPts val="600"/>
              </a:spcBef>
              <a:spcAft>
                <a:spcPts val="0"/>
              </a:spcAft>
              <a:buClr>
                <a:schemeClr val="tx2"/>
              </a:buClr>
              <a:buSzPct val="100000"/>
              <a:buFont typeface="Wingdings" panose="05000000000000000000" pitchFamily="2" charset="2"/>
              <a:buChar char="§"/>
              <a:defRPr/>
            </a:pPr>
            <a:r>
              <a:rPr lang="fr-FR" sz="1400" b="1" dirty="0">
                <a:solidFill>
                  <a:srgbClr val="FFFFFF"/>
                </a:solidFill>
                <a:highlight>
                  <a:srgbClr val="0000FF"/>
                </a:highlight>
              </a:rPr>
              <a:t>Des informations sur votre parcours spécifique </a:t>
            </a:r>
            <a:r>
              <a:rPr lang="fr-FR" sz="1400" dirty="0">
                <a:solidFill>
                  <a:srgbClr val="000000"/>
                </a:solidFill>
              </a:rPr>
              <a:t> </a:t>
            </a:r>
          </a:p>
          <a:p>
            <a:pPr marL="463550" lvl="0" indent="-285750" defTabSz="457200">
              <a:spcBef>
                <a:spcPts val="600"/>
              </a:spcBef>
              <a:spcAft>
                <a:spcPts val="0"/>
              </a:spcAft>
              <a:buClr>
                <a:schemeClr val="tx2"/>
              </a:buClr>
              <a:buSzPct val="100000"/>
              <a:buFont typeface="Arial" panose="020B0604020202020204" pitchFamily="34" charset="0"/>
              <a:buChar char="•"/>
              <a:defRPr/>
            </a:pPr>
            <a:r>
              <a:rPr lang="fr-FR" sz="1400" dirty="0">
                <a:solidFill>
                  <a:srgbClr val="000000"/>
                </a:solidFill>
              </a:rPr>
              <a:t>Parcours en sections européennes ou binationales ou bac français international (BFI).</a:t>
            </a:r>
          </a:p>
          <a:p>
            <a:pPr marL="463550" lvl="0" indent="-285750" defTabSz="457200">
              <a:spcBef>
                <a:spcPts val="600"/>
              </a:spcBef>
              <a:spcAft>
                <a:spcPts val="0"/>
              </a:spcAft>
              <a:buClr>
                <a:schemeClr val="tx2"/>
              </a:buClr>
              <a:buSzPct val="100000"/>
              <a:buFont typeface="Arial" panose="020B0604020202020204" pitchFamily="34" charset="0"/>
              <a:buChar char="•"/>
              <a:defRPr/>
            </a:pPr>
            <a:r>
              <a:rPr lang="fr-FR" sz="1400" dirty="0">
                <a:solidFill>
                  <a:srgbClr val="000000"/>
                </a:solidFill>
              </a:rPr>
              <a:t>Participation aux cordées de la réussite.</a:t>
            </a:r>
          </a:p>
          <a:p>
            <a:pPr marL="463550" lvl="0" indent="-285750" defTabSz="457200">
              <a:spcBef>
                <a:spcPts val="600"/>
              </a:spcBef>
              <a:spcAft>
                <a:spcPts val="0"/>
              </a:spcAft>
              <a:buClr>
                <a:schemeClr val="tx2"/>
              </a:buClr>
              <a:buSzPct val="100000"/>
              <a:buFont typeface="Arial" panose="020B0604020202020204" pitchFamily="34" charset="0"/>
              <a:buChar char="•"/>
              <a:defRPr/>
            </a:pPr>
            <a:r>
              <a:rPr lang="fr-FR" sz="1400" dirty="0">
                <a:solidFill>
                  <a:srgbClr val="000000"/>
                </a:solidFill>
              </a:rPr>
              <a:t>Certification des compétences numériques (</a:t>
            </a:r>
            <a:r>
              <a:rPr lang="fr-FR" sz="1400" dirty="0" err="1">
                <a:solidFill>
                  <a:srgbClr val="000000"/>
                </a:solidFill>
              </a:rPr>
              <a:t>Pix</a:t>
            </a:r>
            <a:r>
              <a:rPr lang="fr-FR" sz="1400" dirty="0">
                <a:solidFill>
                  <a:srgbClr val="000000"/>
                </a:solidFill>
              </a:rPr>
              <a:t>).</a:t>
            </a:r>
          </a:p>
          <a:p>
            <a:pPr lvl="1" algn="just"/>
            <a:endParaRPr lang="fr-FR" sz="1400" dirty="0">
              <a:solidFill>
                <a:schemeClr val="accent1"/>
              </a:solidFill>
            </a:endParaRP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18</a:t>
            </a:fld>
            <a:endParaRPr lang="fr-FR"/>
          </a:p>
        </p:txBody>
      </p:sp>
      <p:sp>
        <p:nvSpPr>
          <p:cNvPr id="6" name="ZoneTexte 5"/>
          <p:cNvSpPr txBox="1"/>
          <p:nvPr/>
        </p:nvSpPr>
        <p:spPr>
          <a:xfrm>
            <a:off x="3570312" y="109942"/>
            <a:ext cx="5112568" cy="584775"/>
          </a:xfrm>
          <a:prstGeom prst="rect">
            <a:avLst/>
          </a:prstGeom>
          <a:solidFill>
            <a:schemeClr val="accent6">
              <a:lumMod val="60000"/>
              <a:lumOff val="40000"/>
            </a:schemeClr>
          </a:solidFill>
        </p:spPr>
        <p:txBody>
          <a:bodyPr wrap="square" rtlCol="0">
            <a:spAutoFit/>
          </a:bodyPr>
          <a:lstStyle/>
          <a:p>
            <a:pPr algn="ctr"/>
            <a:r>
              <a:rPr lang="fr-FR" sz="1600" b="1" cap="small" dirty="0"/>
              <a:t>Les éléments transmis aux formations du supérieur</a:t>
            </a:r>
          </a:p>
        </p:txBody>
      </p:sp>
    </p:spTree>
    <p:extLst>
      <p:ext uri="{BB962C8B-B14F-4D97-AF65-F5344CB8AC3E}">
        <p14:creationId xmlns:p14="http://schemas.microsoft.com/office/powerpoint/2010/main" val="1898735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74A03300-A62F-4DF5-966E-3CB9D38AC02B}" type="datetime1">
              <a:rPr lang="fr-FR" cap="all" smtClean="0"/>
              <a:t>03/12/2025</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19</a:t>
            </a:fld>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21248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915566"/>
            <a:ext cx="8298792" cy="3960440"/>
          </a:xfrm>
          <a:noFill/>
        </p:spPr>
        <p:txBody>
          <a:bodyPr>
            <a:noAutofit/>
          </a:bodyPr>
          <a:lstStyle/>
          <a:p>
            <a:pPr algn="just" defTabSz="457200">
              <a:lnSpc>
                <a:spcPct val="110000"/>
              </a:lnSpc>
              <a:spcBef>
                <a:spcPct val="20000"/>
              </a:spcBef>
              <a:spcAft>
                <a:spcPts val="0"/>
              </a:spcAft>
              <a:buClr>
                <a:schemeClr val="tx2"/>
              </a:buClr>
              <a:buSzPct val="100000"/>
              <a:tabLst>
                <a:tab pos="182563" algn="l"/>
              </a:tabLst>
            </a:pPr>
            <a:r>
              <a:rPr lang="fr-FR" sz="1400" b="1" dirty="0">
                <a:solidFill>
                  <a:schemeClr val="bg1"/>
                </a:solidFill>
                <a:highlight>
                  <a:srgbClr val="0000FF"/>
                </a:highlight>
              </a:rPr>
              <a:t>1 seule procédure, 1 seul dossier, 1 seul calendrier</a:t>
            </a:r>
            <a:r>
              <a:rPr lang="fr-FR" sz="1400" dirty="0">
                <a:solidFill>
                  <a:schemeClr val="accent1"/>
                </a:solidFill>
              </a:rPr>
              <a:t> pour simplifier vos démarches</a:t>
            </a:r>
          </a:p>
          <a:p>
            <a:pPr algn="just" defTabSz="457200">
              <a:lnSpc>
                <a:spcPct val="110000"/>
              </a:lnSpc>
              <a:spcBef>
                <a:spcPct val="20000"/>
              </a:spcBef>
              <a:spcAft>
                <a:spcPts val="0"/>
              </a:spcAft>
              <a:buClr>
                <a:schemeClr val="tx2"/>
              </a:buClr>
              <a:buSzPct val="100000"/>
              <a:tabLst>
                <a:tab pos="182563" algn="l"/>
              </a:tabLst>
            </a:pPr>
            <a:endParaRPr lang="fr-FR" sz="800" dirty="0">
              <a:solidFill>
                <a:schemeClr val="accent1"/>
              </a:solidFill>
            </a:endParaRPr>
          </a:p>
          <a:p>
            <a:pPr algn="just" defTabSz="457200">
              <a:lnSpc>
                <a:spcPct val="120000"/>
              </a:lnSpc>
              <a:spcBef>
                <a:spcPct val="20000"/>
              </a:spcBef>
              <a:spcAft>
                <a:spcPts val="0"/>
              </a:spcAft>
              <a:buClr>
                <a:srgbClr val="FF0000"/>
              </a:buClr>
              <a:buSzPct val="100000"/>
              <a:tabLst>
                <a:tab pos="182563" algn="l"/>
              </a:tabLst>
            </a:pPr>
            <a:r>
              <a:rPr lang="fr-FR" sz="1400" b="1" dirty="0">
                <a:solidFill>
                  <a:schemeClr val="bg1"/>
                </a:solidFill>
                <a:highlight>
                  <a:srgbClr val="0000FF"/>
                </a:highlight>
              </a:rPr>
              <a:t>Une offre de formation riche et diversifiée</a:t>
            </a:r>
            <a:r>
              <a:rPr lang="fr-FR" sz="1400" dirty="0">
                <a:solidFill>
                  <a:schemeClr val="accent1"/>
                </a:solidFill>
              </a:rPr>
              <a:t> : </a:t>
            </a:r>
            <a:r>
              <a:rPr lang="fr-FR" sz="1400" b="1" dirty="0">
                <a:solidFill>
                  <a:schemeClr val="accent1"/>
                </a:solidFill>
              </a:rPr>
              <a:t>25 000 formations </a:t>
            </a:r>
            <a:r>
              <a:rPr lang="fr-FR" sz="1400" dirty="0">
                <a:solidFill>
                  <a:schemeClr val="accent1"/>
                </a:solidFill>
              </a:rPr>
              <a:t>proposant principalement des diplômes nationaux ou d’établissement validés par l’État, </a:t>
            </a:r>
            <a:r>
              <a:rPr lang="fr-FR" sz="1400" b="1" dirty="0">
                <a:solidFill>
                  <a:schemeClr val="accent1"/>
                </a:solidFill>
              </a:rPr>
              <a:t>sous statut étudiant et en apprentissage</a:t>
            </a:r>
            <a:endParaRPr lang="fr-FR" sz="1400" dirty="0">
              <a:solidFill>
                <a:schemeClr val="accent1"/>
              </a:solidFill>
            </a:endParaRPr>
          </a:p>
          <a:p>
            <a:pPr algn="just" defTabSz="457200">
              <a:lnSpc>
                <a:spcPct val="110000"/>
              </a:lnSpc>
              <a:spcBef>
                <a:spcPct val="20000"/>
              </a:spcBef>
              <a:spcAft>
                <a:spcPts val="0"/>
              </a:spcAft>
              <a:buClr>
                <a:schemeClr val="tx2"/>
              </a:buClr>
              <a:buSzPct val="100000"/>
              <a:tabLst>
                <a:tab pos="182563" algn="l"/>
              </a:tabLst>
            </a:pPr>
            <a:endParaRPr lang="fr-FR" sz="800" b="1" dirty="0">
              <a:solidFill>
                <a:schemeClr val="bg1"/>
              </a:solidFill>
              <a:highlight>
                <a:srgbClr val="0000FF"/>
              </a:highlight>
            </a:endParaRPr>
          </a:p>
          <a:p>
            <a:pPr algn="just" defTabSz="457200">
              <a:lnSpc>
                <a:spcPct val="110000"/>
              </a:lnSpc>
              <a:spcBef>
                <a:spcPct val="20000"/>
              </a:spcBef>
              <a:spcAft>
                <a:spcPts val="0"/>
              </a:spcAft>
              <a:buClr>
                <a:schemeClr val="tx2"/>
              </a:buClr>
              <a:buSzPct val="100000"/>
              <a:tabLst>
                <a:tab pos="182563" algn="l"/>
              </a:tabLst>
            </a:pPr>
            <a:r>
              <a:rPr lang="fr-FR" sz="1400" b="1" dirty="0">
                <a:solidFill>
                  <a:schemeClr val="bg1"/>
                </a:solidFill>
                <a:highlight>
                  <a:srgbClr val="0000FF"/>
                </a:highlight>
              </a:rPr>
              <a:t>Un cadre de présentation des formations unique</a:t>
            </a:r>
            <a:r>
              <a:rPr lang="fr-FR" sz="1400" dirty="0">
                <a:solidFill>
                  <a:schemeClr val="accent1"/>
                </a:solidFill>
              </a:rPr>
              <a:t> permettant de voir rapidement les informations essentielles, de connaitre les critères d’examen et les chiffres clés de la session précédente</a:t>
            </a:r>
          </a:p>
          <a:p>
            <a:pPr algn="just" defTabSz="457200">
              <a:lnSpc>
                <a:spcPct val="110000"/>
              </a:lnSpc>
              <a:spcBef>
                <a:spcPct val="20000"/>
              </a:spcBef>
              <a:spcAft>
                <a:spcPts val="0"/>
              </a:spcAft>
              <a:buClr>
                <a:srgbClr val="FF0000"/>
              </a:buClr>
              <a:buSzPct val="100000"/>
              <a:tabLst>
                <a:tab pos="182563" algn="l"/>
              </a:tabLst>
            </a:pPr>
            <a:endParaRPr lang="fr-FR" sz="800" b="1" dirty="0">
              <a:solidFill>
                <a:schemeClr val="bg1"/>
              </a:solidFill>
              <a:highlight>
                <a:srgbClr val="0000FF"/>
              </a:highlight>
            </a:endParaRPr>
          </a:p>
          <a:p>
            <a:pPr algn="just" defTabSz="457200">
              <a:lnSpc>
                <a:spcPct val="110000"/>
              </a:lnSpc>
              <a:spcBef>
                <a:spcPct val="20000"/>
              </a:spcBef>
              <a:spcAft>
                <a:spcPts val="0"/>
              </a:spcAft>
              <a:buClr>
                <a:srgbClr val="FF0000"/>
              </a:buClr>
              <a:buSzPct val="100000"/>
              <a:tabLst>
                <a:tab pos="182563" algn="l"/>
              </a:tabLst>
            </a:pPr>
            <a:r>
              <a:rPr lang="fr-FR" sz="1400" b="1" dirty="0">
                <a:solidFill>
                  <a:schemeClr val="bg1"/>
                </a:solidFill>
                <a:highlight>
                  <a:srgbClr val="0000FF"/>
                </a:highlight>
              </a:rPr>
              <a:t>Un accompagnement personnalisé tout au long de la procédure </a:t>
            </a:r>
          </a:p>
          <a:p>
            <a:pPr algn="just" defTabSz="457200">
              <a:lnSpc>
                <a:spcPct val="110000"/>
              </a:lnSpc>
              <a:spcBef>
                <a:spcPct val="20000"/>
              </a:spcBef>
              <a:spcAft>
                <a:spcPts val="0"/>
              </a:spcAft>
              <a:buClr>
                <a:srgbClr val="FF0000"/>
              </a:buClr>
              <a:buSzPct val="100000"/>
              <a:tabLst>
                <a:tab pos="182563" algn="l"/>
              </a:tabLst>
            </a:pPr>
            <a:r>
              <a:rPr lang="fr-FR" sz="1400" dirty="0">
                <a:solidFill>
                  <a:schemeClr val="accent1"/>
                </a:solidFill>
              </a:rPr>
              <a:t>Vous </a:t>
            </a:r>
            <a:r>
              <a:rPr lang="fr-FR" sz="1400" b="1" dirty="0">
                <a:solidFill>
                  <a:schemeClr val="accent1"/>
                </a:solidFill>
              </a:rPr>
              <a:t>n’êtes pas seuls pour réfléchir et faire vos choix : </a:t>
            </a:r>
            <a:r>
              <a:rPr lang="fr-FR" sz="1400" dirty="0">
                <a:solidFill>
                  <a:schemeClr val="accent1"/>
                </a:solidFill>
              </a:rPr>
              <a:t>vous êtes accompagnés au lycée, en ligne via les professionnels de la plateforme, via le numéro vert et sur les réseaux sociaux Parcoursup</a:t>
            </a:r>
          </a:p>
          <a:p>
            <a:pPr algn="just" defTabSz="457200">
              <a:spcBef>
                <a:spcPct val="20000"/>
              </a:spcBef>
              <a:spcAft>
                <a:spcPts val="0"/>
              </a:spcAft>
              <a:buClr>
                <a:schemeClr val="tx2"/>
              </a:buClr>
              <a:buSzPct val="100000"/>
            </a:pPr>
            <a:r>
              <a:rPr lang="fr-FR" sz="1400" dirty="0">
                <a:solidFill>
                  <a:schemeClr val="accent1"/>
                </a:solidFill>
              </a:rPr>
              <a:t>Des </a:t>
            </a:r>
            <a:r>
              <a:rPr lang="fr-FR" sz="1400" b="1" dirty="0">
                <a:solidFill>
                  <a:schemeClr val="accent1"/>
                </a:solidFill>
              </a:rPr>
              <a:t>conseils et des outils pour comprendre </a:t>
            </a:r>
            <a:r>
              <a:rPr lang="fr-FR" sz="1400" dirty="0">
                <a:solidFill>
                  <a:schemeClr val="accent1"/>
                </a:solidFill>
              </a:rPr>
              <a:t>: des quiz, vidéos, un comparateur des formations, un simulateur pour évaluer ses possibilités d’admission, un site d’entrainement à la phase d’admission </a:t>
            </a:r>
            <a:endParaRPr lang="fr-FR" sz="1400" dirty="0">
              <a:solidFill>
                <a:schemeClr val="accent1"/>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2</a:t>
            </a:fld>
            <a:endParaRPr lang="fr-FR" dirty="0"/>
          </a:p>
        </p:txBody>
      </p:sp>
      <p:sp>
        <p:nvSpPr>
          <p:cNvPr id="4" name="ZoneTexte 3"/>
          <p:cNvSpPr txBox="1"/>
          <p:nvPr/>
        </p:nvSpPr>
        <p:spPr>
          <a:xfrm>
            <a:off x="3779912" y="195486"/>
            <a:ext cx="4986424" cy="369332"/>
          </a:xfrm>
          <a:prstGeom prst="rect">
            <a:avLst/>
          </a:prstGeom>
          <a:solidFill>
            <a:schemeClr val="accent6">
              <a:lumMod val="60000"/>
              <a:lumOff val="40000"/>
            </a:schemeClr>
          </a:solidFill>
        </p:spPr>
        <p:txBody>
          <a:bodyPr wrap="square" rtlCol="0">
            <a:spAutoFit/>
          </a:bodyPr>
          <a:lstStyle/>
          <a:p>
            <a:pPr algn="ctr"/>
            <a:r>
              <a:rPr lang="fr-FR" b="1" cap="small" dirty="0"/>
              <a:t>Des engagements au service des usagers </a:t>
            </a:r>
          </a:p>
        </p:txBody>
      </p:sp>
      <p:sp>
        <p:nvSpPr>
          <p:cNvPr id="5" name="ZoneTexte 4">
            <a:extLst>
              <a:ext uri="{FF2B5EF4-FFF2-40B4-BE49-F238E27FC236}">
                <a16:creationId xmlns:a16="http://schemas.microsoft.com/office/drawing/2014/main" id="{1CCF71B5-4A26-4847-81CC-0FDE99ECF471}"/>
              </a:ext>
            </a:extLst>
          </p:cNvPr>
          <p:cNvSpPr txBox="1"/>
          <p:nvPr/>
        </p:nvSpPr>
        <p:spPr>
          <a:xfrm>
            <a:off x="467544" y="4048401"/>
            <a:ext cx="8298792" cy="646331"/>
          </a:xfrm>
          <a:prstGeom prst="rect">
            <a:avLst/>
          </a:prstGeom>
          <a:solidFill>
            <a:schemeClr val="accent6">
              <a:lumMod val="40000"/>
              <a:lumOff val="60000"/>
            </a:schemeClr>
          </a:solidFill>
        </p:spPr>
        <p:txBody>
          <a:bodyPr wrap="square" rtlCol="0">
            <a:spAutoFit/>
          </a:bodyPr>
          <a:lstStyle/>
          <a:p>
            <a:r>
              <a:rPr lang="fr-FR" sz="1200" b="1" cap="small" dirty="0">
                <a:solidFill>
                  <a:schemeClr val="tx2"/>
                </a:solidFill>
              </a:rPr>
              <a:t>[ Important ] </a:t>
            </a:r>
          </a:p>
          <a:p>
            <a:r>
              <a:rPr lang="fr-FR" sz="1200" dirty="0">
                <a:solidFill>
                  <a:schemeClr val="accent1"/>
                </a:solidFill>
              </a:rPr>
              <a:t>Parcoursup ne fait jamais l’analyse des candidatures : ce sont les enseignants des formations du supérieur qui définissent les critères, examinent votre dossier, font des propositions auxquelles vous répondez</a:t>
            </a:r>
          </a:p>
        </p:txBody>
      </p:sp>
    </p:spTree>
    <p:extLst>
      <p:ext uri="{BB962C8B-B14F-4D97-AF65-F5344CB8AC3E}">
        <p14:creationId xmlns:p14="http://schemas.microsoft.com/office/powerpoint/2010/main" val="2542471144"/>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20</a:t>
            </a:fld>
            <a:endParaRPr lang="fr-FR" dirty="0"/>
          </a:p>
        </p:txBody>
      </p:sp>
      <p:sp>
        <p:nvSpPr>
          <p:cNvPr id="4" name="Titre 3"/>
          <p:cNvSpPr>
            <a:spLocks noGrp="1"/>
          </p:cNvSpPr>
          <p:nvPr>
            <p:ph type="title"/>
          </p:nvPr>
        </p:nvSpPr>
        <p:spPr>
          <a:xfrm>
            <a:off x="467543" y="900000"/>
            <a:ext cx="8208913" cy="581888"/>
          </a:xfrm>
        </p:spPr>
        <p:txBody>
          <a:bodyPr/>
          <a:lstStyle/>
          <a:p>
            <a:pPr algn="ctr"/>
            <a:r>
              <a:rPr lang="fr-FR" sz="2000" dirty="0"/>
              <a:t>Mardi 2 juin 2026 &gt; samedi 11 juillet 2026</a:t>
            </a:r>
            <a:br>
              <a:rPr lang="fr-FR" sz="2000" dirty="0"/>
            </a:br>
            <a:r>
              <a:rPr lang="fr-FR" sz="2000" dirty="0"/>
              <a:t>Je reçois les réponses des formations et je décide</a:t>
            </a:r>
          </a:p>
        </p:txBody>
      </p:sp>
      <p:sp>
        <p:nvSpPr>
          <p:cNvPr id="10" name="ZoneTexte 9"/>
          <p:cNvSpPr txBox="1"/>
          <p:nvPr/>
        </p:nvSpPr>
        <p:spPr>
          <a:xfrm>
            <a:off x="683568" y="1491749"/>
            <a:ext cx="3781516" cy="1346522"/>
          </a:xfrm>
          <a:prstGeom prst="rect">
            <a:avLst/>
          </a:prstGeom>
          <a:noFill/>
          <a:ln>
            <a:solidFill>
              <a:schemeClr val="tx1"/>
            </a:solidFill>
          </a:ln>
        </p:spPr>
        <p:txBody>
          <a:bodyPr wrap="square" rtlCol="0">
            <a:spAutoFit/>
          </a:bodyPr>
          <a:lstStyle/>
          <a:p>
            <a:r>
              <a:rPr lang="fr-FR" sz="1200" b="1" dirty="0">
                <a:solidFill>
                  <a:schemeClr val="bg1"/>
                </a:solidFill>
                <a:highlight>
                  <a:srgbClr val="0000FF"/>
                </a:highlight>
              </a:rPr>
              <a:t>Mardi 2 juin – début de la phase principale : </a:t>
            </a:r>
          </a:p>
          <a:p>
            <a:r>
              <a:rPr lang="fr-FR" sz="1200" b="1" dirty="0">
                <a:solidFill>
                  <a:schemeClr val="bg1"/>
                </a:solidFill>
                <a:highlight>
                  <a:srgbClr val="0000FF"/>
                </a:highlight>
              </a:rPr>
              <a:t>c’est le moment de faire vos choix</a:t>
            </a:r>
            <a:br>
              <a:rPr lang="fr-FR" sz="1050" b="1" dirty="0">
                <a:solidFill>
                  <a:schemeClr val="bg1"/>
                </a:solidFill>
                <a:highlight>
                  <a:srgbClr val="0000FF"/>
                </a:highlight>
              </a:rPr>
            </a:br>
            <a:endParaRPr lang="fr-FR" sz="500" b="1" dirty="0">
              <a:solidFill>
                <a:schemeClr val="bg1"/>
              </a:solidFill>
              <a:highlight>
                <a:srgbClr val="0000FF"/>
              </a:highlight>
            </a:endParaRPr>
          </a:p>
          <a:p>
            <a:pPr marL="171450" indent="-171450">
              <a:buClr>
                <a:srgbClr val="FF0000"/>
              </a:buClr>
              <a:buFont typeface="Courier New" panose="02070309020205020404" pitchFamily="49" charset="0"/>
              <a:buChar char="o"/>
            </a:pPr>
            <a:r>
              <a:rPr lang="fr-FR" sz="1050" b="1" dirty="0">
                <a:solidFill>
                  <a:schemeClr val="accent1"/>
                </a:solidFill>
              </a:rPr>
              <a:t>Consultez dans votre dossier</a:t>
            </a:r>
            <a:r>
              <a:rPr lang="fr-FR" sz="1050" dirty="0">
                <a:solidFill>
                  <a:schemeClr val="accent1"/>
                </a:solidFill>
              </a:rPr>
              <a:t>, au fur et à mesure, les propositions d’admission (Oui ou Oui-si) des formations que vous avez demandées.</a:t>
            </a:r>
          </a:p>
          <a:p>
            <a:pPr marL="171450" indent="-171450">
              <a:buClr>
                <a:srgbClr val="FF0000"/>
              </a:buClr>
              <a:buFont typeface="Courier New" panose="02070309020205020404" pitchFamily="49" charset="0"/>
              <a:buChar char="o"/>
            </a:pPr>
            <a:r>
              <a:rPr lang="fr-FR" sz="1050" b="1" dirty="0">
                <a:solidFill>
                  <a:schemeClr val="accent1"/>
                </a:solidFill>
              </a:rPr>
              <a:t>Faites votre choix </a:t>
            </a:r>
            <a:r>
              <a:rPr lang="fr-FR" sz="1050" dirty="0">
                <a:solidFill>
                  <a:schemeClr val="accent1"/>
                </a:solidFill>
              </a:rPr>
              <a:t>: vous devez répondre dans les délais à chaque proposition d’admission reçue.</a:t>
            </a:r>
          </a:p>
        </p:txBody>
      </p:sp>
      <p:sp>
        <p:nvSpPr>
          <p:cNvPr id="11" name="ZoneTexte 10"/>
          <p:cNvSpPr txBox="1"/>
          <p:nvPr/>
        </p:nvSpPr>
        <p:spPr>
          <a:xfrm>
            <a:off x="683568" y="3728958"/>
            <a:ext cx="3781516" cy="931024"/>
          </a:xfrm>
          <a:prstGeom prst="rect">
            <a:avLst/>
          </a:prstGeom>
          <a:noFill/>
          <a:ln>
            <a:solidFill>
              <a:schemeClr val="tx1"/>
            </a:solidFill>
          </a:ln>
        </p:spPr>
        <p:txBody>
          <a:bodyPr wrap="square" rtlCol="0">
            <a:spAutoFit/>
          </a:bodyPr>
          <a:lstStyle/>
          <a:p>
            <a:r>
              <a:rPr lang="fr-FR" sz="1000" dirty="0"/>
              <a:t>	</a:t>
            </a:r>
            <a:r>
              <a:rPr lang="fr-FR" sz="1200" b="1" dirty="0">
                <a:solidFill>
                  <a:schemeClr val="bg1"/>
                </a:solidFill>
                <a:highlight>
                  <a:srgbClr val="0000FF"/>
                </a:highlight>
              </a:rPr>
              <a:t>Mercredi 11 juin – début de la </a:t>
            </a:r>
            <a:r>
              <a:rPr lang="fr-FR" sz="1200" dirty="0">
                <a:solidFill>
                  <a:schemeClr val="accent1"/>
                </a:solidFill>
              </a:rPr>
              <a:t>	</a:t>
            </a:r>
            <a:r>
              <a:rPr lang="fr-FR" sz="1200" b="1" dirty="0">
                <a:solidFill>
                  <a:schemeClr val="bg1"/>
                </a:solidFill>
                <a:highlight>
                  <a:srgbClr val="0000FF"/>
                </a:highlight>
              </a:rPr>
              <a:t>phase complémentaire </a:t>
            </a:r>
            <a:br>
              <a:rPr lang="fr-FR" sz="1050" b="1" dirty="0">
                <a:solidFill>
                  <a:schemeClr val="bg1"/>
                </a:solidFill>
                <a:highlight>
                  <a:srgbClr val="0000FF"/>
                </a:highlight>
              </a:rPr>
            </a:br>
            <a:endParaRPr lang="fr-FR" sz="1050" b="1" dirty="0">
              <a:solidFill>
                <a:schemeClr val="bg1"/>
              </a:solidFill>
              <a:highlight>
                <a:srgbClr val="0000FF"/>
              </a:highlight>
            </a:endParaRPr>
          </a:p>
          <a:p>
            <a:r>
              <a:rPr lang="fr-FR" sz="1000" dirty="0">
                <a:solidFill>
                  <a:schemeClr val="accent1"/>
                </a:solidFill>
              </a:rPr>
              <a:t>Vous pouvez formuler </a:t>
            </a:r>
            <a:r>
              <a:rPr lang="fr-FR" sz="1000" b="1" dirty="0">
                <a:solidFill>
                  <a:schemeClr val="accent1"/>
                </a:solidFill>
              </a:rPr>
              <a:t>jusqu’à 10 nouveaux vœux </a:t>
            </a:r>
            <a:r>
              <a:rPr lang="fr-FR" sz="1000" dirty="0">
                <a:solidFill>
                  <a:schemeClr val="accent1"/>
                </a:solidFill>
              </a:rPr>
              <a:t>pour des formations qui ont encore des places disponibles</a:t>
            </a:r>
          </a:p>
        </p:txBody>
      </p:sp>
      <p:sp>
        <p:nvSpPr>
          <p:cNvPr id="12" name="ZoneTexte 11"/>
          <p:cNvSpPr txBox="1"/>
          <p:nvPr/>
        </p:nvSpPr>
        <p:spPr>
          <a:xfrm>
            <a:off x="683568" y="3003798"/>
            <a:ext cx="3781516" cy="515526"/>
          </a:xfrm>
          <a:prstGeom prst="rect">
            <a:avLst/>
          </a:prstGeom>
          <a:noFill/>
          <a:ln>
            <a:solidFill>
              <a:schemeClr val="tx1"/>
            </a:solidFill>
          </a:ln>
        </p:spPr>
        <p:txBody>
          <a:bodyPr wrap="square" rtlCol="0">
            <a:spAutoFit/>
          </a:bodyPr>
          <a:lstStyle/>
          <a:p>
            <a:r>
              <a:rPr lang="fr-FR" sz="1200" b="1" dirty="0">
                <a:solidFill>
                  <a:schemeClr val="bg1"/>
                </a:solidFill>
                <a:highlight>
                  <a:srgbClr val="0000FF"/>
                </a:highlight>
              </a:rPr>
              <a:t>Entre le vendredi 5 juin et le lundi 8 juin inclus</a:t>
            </a:r>
          </a:p>
          <a:p>
            <a:br>
              <a:rPr lang="fr-FR" sz="500" dirty="0"/>
            </a:br>
            <a:r>
              <a:rPr lang="fr-FR" sz="1050" b="1" dirty="0">
                <a:solidFill>
                  <a:schemeClr val="accent1"/>
                </a:solidFill>
              </a:rPr>
              <a:t>Classez vos vœux en attente par ordre de préférence</a:t>
            </a:r>
          </a:p>
        </p:txBody>
      </p:sp>
      <p:sp>
        <p:nvSpPr>
          <p:cNvPr id="13" name="ZoneTexte 12"/>
          <p:cNvSpPr txBox="1"/>
          <p:nvPr/>
        </p:nvSpPr>
        <p:spPr>
          <a:xfrm>
            <a:off x="4753116" y="3393960"/>
            <a:ext cx="3751707" cy="838691"/>
          </a:xfrm>
          <a:prstGeom prst="rect">
            <a:avLst/>
          </a:prstGeom>
          <a:noFill/>
          <a:ln>
            <a:solidFill>
              <a:schemeClr val="tx1"/>
            </a:solidFill>
          </a:ln>
        </p:spPr>
        <p:txBody>
          <a:bodyPr wrap="square" rtlCol="0">
            <a:spAutoFit/>
          </a:bodyPr>
          <a:lstStyle/>
          <a:p>
            <a:r>
              <a:rPr lang="fr-FR" sz="1200" b="1" dirty="0">
                <a:solidFill>
                  <a:schemeClr val="bg1"/>
                </a:solidFill>
                <a:highlight>
                  <a:srgbClr val="0000FF"/>
                </a:highlight>
              </a:rPr>
              <a:t>Samedi 11 juillet -  fin de la phase principale</a:t>
            </a:r>
          </a:p>
          <a:p>
            <a:br>
              <a:rPr lang="fr-FR" sz="500" dirty="0">
                <a:solidFill>
                  <a:schemeClr val="accent1"/>
                </a:solidFill>
              </a:rPr>
            </a:br>
            <a:r>
              <a:rPr lang="fr-FR" sz="1050" dirty="0">
                <a:solidFill>
                  <a:schemeClr val="accent1"/>
                </a:solidFill>
              </a:rPr>
              <a:t>La phase complémentaire se poursuit jusqu’au 10 sept.</a:t>
            </a:r>
          </a:p>
          <a:p>
            <a:r>
              <a:rPr lang="fr-FR" sz="1050" dirty="0">
                <a:solidFill>
                  <a:schemeClr val="accent1"/>
                </a:solidFill>
              </a:rPr>
              <a:t>L’accompagnement en CAES se poursuit pour ceux qui ont sollicité cet accompagnement</a:t>
            </a:r>
          </a:p>
        </p:txBody>
      </p:sp>
      <p:sp>
        <p:nvSpPr>
          <p:cNvPr id="15" name="ZoneTexte 14"/>
          <p:cNvSpPr txBox="1"/>
          <p:nvPr/>
        </p:nvSpPr>
        <p:spPr>
          <a:xfrm>
            <a:off x="4753116" y="1491630"/>
            <a:ext cx="3744417" cy="677108"/>
          </a:xfrm>
          <a:prstGeom prst="rect">
            <a:avLst/>
          </a:prstGeom>
          <a:noFill/>
          <a:ln>
            <a:solidFill>
              <a:schemeClr val="tx1"/>
            </a:solidFill>
          </a:ln>
        </p:spPr>
        <p:txBody>
          <a:bodyPr wrap="square" rtlCol="0">
            <a:spAutoFit/>
          </a:bodyPr>
          <a:lstStyle/>
          <a:p>
            <a:r>
              <a:rPr lang="fr-FR" sz="1200" b="1" dirty="0">
                <a:solidFill>
                  <a:schemeClr val="bg1"/>
                </a:solidFill>
                <a:highlight>
                  <a:srgbClr val="0000FF"/>
                </a:highlight>
              </a:rPr>
              <a:t>Mardi 7 juillet -  Résultats du Bac 2025</a:t>
            </a:r>
            <a:br>
              <a:rPr lang="fr-FR" sz="1200" dirty="0"/>
            </a:br>
            <a:endParaRPr lang="fr-FR" sz="500" dirty="0"/>
          </a:p>
          <a:p>
            <a:r>
              <a:rPr lang="fr-FR" sz="1050" dirty="0">
                <a:solidFill>
                  <a:schemeClr val="accent1"/>
                </a:solidFill>
              </a:rPr>
              <a:t>Après les résultats du bac, je peux aller </a:t>
            </a:r>
          </a:p>
          <a:p>
            <a:r>
              <a:rPr lang="fr-FR" sz="1050" dirty="0">
                <a:solidFill>
                  <a:schemeClr val="accent1"/>
                </a:solidFill>
              </a:rPr>
              <a:t>m’inscrire dans l’établissement que j’ai choisi</a:t>
            </a:r>
          </a:p>
        </p:txBody>
      </p:sp>
      <p:sp>
        <p:nvSpPr>
          <p:cNvPr id="16" name="ZoneTexte 15"/>
          <p:cNvSpPr txBox="1"/>
          <p:nvPr/>
        </p:nvSpPr>
        <p:spPr>
          <a:xfrm>
            <a:off x="4753116" y="2355726"/>
            <a:ext cx="3744417" cy="838691"/>
          </a:xfrm>
          <a:prstGeom prst="rect">
            <a:avLst/>
          </a:prstGeom>
          <a:noFill/>
          <a:ln>
            <a:solidFill>
              <a:schemeClr val="tx1"/>
            </a:solidFill>
          </a:ln>
        </p:spPr>
        <p:txBody>
          <a:bodyPr wrap="square" rtlCol="0">
            <a:spAutoFit/>
          </a:bodyPr>
          <a:lstStyle/>
          <a:p>
            <a:r>
              <a:rPr lang="fr-FR" sz="1200" b="1" dirty="0">
                <a:solidFill>
                  <a:schemeClr val="bg1"/>
                </a:solidFill>
                <a:highlight>
                  <a:srgbClr val="0000FF"/>
                </a:highlight>
              </a:rPr>
              <a:t>À partir du mercredi 1</a:t>
            </a:r>
            <a:r>
              <a:rPr lang="fr-FR" sz="1200" b="1" baseline="30000" dirty="0">
                <a:solidFill>
                  <a:schemeClr val="bg1"/>
                </a:solidFill>
                <a:highlight>
                  <a:srgbClr val="0000FF"/>
                </a:highlight>
              </a:rPr>
              <a:t>er</a:t>
            </a:r>
            <a:r>
              <a:rPr lang="fr-FR" sz="1200" b="1" dirty="0">
                <a:solidFill>
                  <a:schemeClr val="bg1"/>
                </a:solidFill>
                <a:highlight>
                  <a:srgbClr val="0000FF"/>
                </a:highlight>
              </a:rPr>
              <a:t> juillet</a:t>
            </a:r>
            <a:br>
              <a:rPr lang="fr-FR" sz="1050" dirty="0">
                <a:solidFill>
                  <a:schemeClr val="accent1"/>
                </a:solidFill>
              </a:rPr>
            </a:br>
            <a:br>
              <a:rPr lang="fr-FR" sz="500" dirty="0">
                <a:solidFill>
                  <a:schemeClr val="accent1"/>
                </a:solidFill>
              </a:rPr>
            </a:br>
            <a:r>
              <a:rPr lang="fr-FR" sz="1050" dirty="0">
                <a:solidFill>
                  <a:schemeClr val="accent1"/>
                </a:solidFill>
              </a:rPr>
              <a:t>Début de l’</a:t>
            </a:r>
            <a:r>
              <a:rPr lang="fr-FR" sz="1050" b="1" dirty="0">
                <a:solidFill>
                  <a:schemeClr val="accent1"/>
                </a:solidFill>
              </a:rPr>
              <a:t>Accompagnement personnalisé </a:t>
            </a:r>
            <a:r>
              <a:rPr lang="fr-FR" sz="1050" dirty="0">
                <a:solidFill>
                  <a:schemeClr val="accent1"/>
                </a:solidFill>
              </a:rPr>
              <a:t>des candidats qui n’ont pas reçu de proposition d’admission par les commissions d’accès à l’enseignement supérieur (CAES)</a:t>
            </a:r>
          </a:p>
        </p:txBody>
      </p:sp>
      <p:pic>
        <p:nvPicPr>
          <p:cNvPr id="18" name="Image 17"/>
          <p:cNvPicPr>
            <a:picLocks noChangeAspect="1"/>
          </p:cNvPicPr>
          <p:nvPr/>
        </p:nvPicPr>
        <p:blipFill>
          <a:blip r:embed="rId2"/>
          <a:stretch>
            <a:fillRect/>
          </a:stretch>
        </p:blipFill>
        <p:spPr>
          <a:xfrm>
            <a:off x="899592" y="3859084"/>
            <a:ext cx="531938" cy="364757"/>
          </a:xfrm>
          <a:prstGeom prst="rect">
            <a:avLst/>
          </a:prstGeom>
        </p:spPr>
      </p:pic>
      <p:sp>
        <p:nvSpPr>
          <p:cNvPr id="14" name="ZoneTexte 13"/>
          <p:cNvSpPr txBox="1"/>
          <p:nvPr/>
        </p:nvSpPr>
        <p:spPr>
          <a:xfrm>
            <a:off x="3519276" y="204283"/>
            <a:ext cx="5112568" cy="338554"/>
          </a:xfrm>
          <a:prstGeom prst="rect">
            <a:avLst/>
          </a:prstGeom>
          <a:solidFill>
            <a:schemeClr val="accent6">
              <a:lumMod val="60000"/>
              <a:lumOff val="40000"/>
            </a:schemeClr>
          </a:solidFill>
        </p:spPr>
        <p:txBody>
          <a:bodyPr wrap="square" rtlCol="0">
            <a:spAutoFit/>
          </a:bodyPr>
          <a:lstStyle/>
          <a:p>
            <a:pPr algn="ctr"/>
            <a:r>
              <a:rPr lang="fr-FR" sz="1600" b="1" cap="small" dirty="0"/>
              <a:t>Les dates clés de la phase d’admission 2026</a:t>
            </a:r>
          </a:p>
        </p:txBody>
      </p:sp>
      <p:pic>
        <p:nvPicPr>
          <p:cNvPr id="17" name="Image 16"/>
          <p:cNvPicPr>
            <a:picLocks noChangeAspect="1"/>
          </p:cNvPicPr>
          <p:nvPr/>
        </p:nvPicPr>
        <p:blipFill>
          <a:blip r:embed="rId3"/>
          <a:stretch>
            <a:fillRect/>
          </a:stretch>
        </p:blipFill>
        <p:spPr>
          <a:xfrm>
            <a:off x="7697674" y="1563638"/>
            <a:ext cx="737276" cy="504056"/>
          </a:xfrm>
          <a:prstGeom prst="rect">
            <a:avLst/>
          </a:prstGeom>
        </p:spPr>
      </p:pic>
    </p:spTree>
    <p:extLst>
      <p:ext uri="{BB962C8B-B14F-4D97-AF65-F5344CB8AC3E}">
        <p14:creationId xmlns:p14="http://schemas.microsoft.com/office/powerpoint/2010/main" val="3006729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2"/>
          <p:cNvSpPr>
            <a:spLocks noGrp="1"/>
          </p:cNvSpPr>
          <p:nvPr>
            <p:ph sz="quarter" idx="4294967295"/>
          </p:nvPr>
        </p:nvSpPr>
        <p:spPr>
          <a:xfrm>
            <a:off x="251520" y="843558"/>
            <a:ext cx="8298793" cy="3939942"/>
          </a:xfrm>
        </p:spPr>
        <p:txBody>
          <a:bodyPr>
            <a:noAutofit/>
          </a:bodyPr>
          <a:lstStyle/>
          <a:p>
            <a:pPr marL="342900" indent="-342900" algn="just" defTabSz="457200">
              <a:spcBef>
                <a:spcPct val="20000"/>
              </a:spcBef>
              <a:spcAft>
                <a:spcPts val="0"/>
              </a:spcAft>
              <a:buClr>
                <a:schemeClr val="tx1"/>
              </a:buClr>
              <a:buSzPct val="100000"/>
              <a:buFont typeface="+mj-lt"/>
              <a:buAutoNum type="arabicPeriod"/>
            </a:pPr>
            <a:r>
              <a:rPr lang="fr-FR" sz="1400" b="1" dirty="0">
                <a:solidFill>
                  <a:schemeClr val="bg1"/>
                </a:solidFill>
                <a:highlight>
                  <a:srgbClr val="0000FF"/>
                </a:highlight>
              </a:rPr>
              <a:t>Prenez connaissance du calendrier 2026,</a:t>
            </a:r>
            <a:r>
              <a:rPr lang="fr-FR" sz="1400" b="1" dirty="0">
                <a:solidFill>
                  <a:schemeClr val="accent1"/>
                </a:solidFill>
              </a:rPr>
              <a:t> </a:t>
            </a:r>
            <a:r>
              <a:rPr lang="fr-FR" sz="1300" dirty="0">
                <a:solidFill>
                  <a:schemeClr val="accent1"/>
                </a:solidFill>
              </a:rPr>
              <a:t>des modalités de fonctionnement de la plateforme et des vidéos tutos pour vous familiariser avec la procédure ; utilisez les outils Parcoursup pour échanger, vous exercer (Quiz ; Règles d’or ; FAQ ; Simulateur d’admission ; Site d’entrainement de la phase d’admission).</a:t>
            </a:r>
            <a:br>
              <a:rPr lang="fr-FR" sz="1300" dirty="0">
                <a:solidFill>
                  <a:schemeClr val="accent1"/>
                </a:solidFill>
              </a:rPr>
            </a:br>
            <a:endParaRPr lang="fr-FR" sz="500" dirty="0">
              <a:solidFill>
                <a:schemeClr val="accent1"/>
              </a:solidFill>
            </a:endParaRPr>
          </a:p>
          <a:p>
            <a:pPr marL="342900" indent="-342900" defTabSz="457200">
              <a:spcBef>
                <a:spcPct val="20000"/>
              </a:spcBef>
              <a:spcAft>
                <a:spcPts val="0"/>
              </a:spcAft>
              <a:buClr>
                <a:schemeClr val="tx1"/>
              </a:buClr>
              <a:buSzPct val="100000"/>
              <a:buFont typeface="+mj-lt"/>
              <a:buAutoNum type="arabicPeriod"/>
            </a:pPr>
            <a:r>
              <a:rPr lang="fr-FR" sz="1400" b="1" dirty="0">
                <a:solidFill>
                  <a:schemeClr val="bg1"/>
                </a:solidFill>
                <a:highlight>
                  <a:srgbClr val="0000FF"/>
                </a:highlight>
              </a:rPr>
              <a:t>Anticipez, n’attendez pas la dernière minute</a:t>
            </a:r>
            <a:br>
              <a:rPr lang="fr-FR" sz="1400" dirty="0">
                <a:solidFill>
                  <a:schemeClr val="accent1"/>
                </a:solidFill>
                <a:highlight>
                  <a:srgbClr val="0000FF"/>
                </a:highlight>
              </a:rPr>
            </a:br>
            <a:r>
              <a:rPr lang="fr-FR" sz="1300" dirty="0">
                <a:solidFill>
                  <a:schemeClr val="accent1"/>
                </a:solidFill>
              </a:rPr>
              <a:t>Anticipez au lycée pour construire votre projet d’orientation progressivement (avec </a:t>
            </a:r>
            <a:r>
              <a:rPr lang="fr-FR" sz="1300" b="1" dirty="0" err="1">
                <a:solidFill>
                  <a:srgbClr val="FFC000"/>
                </a:solidFill>
              </a:rPr>
              <a:t>Mon</a:t>
            </a:r>
            <a:r>
              <a:rPr lang="fr-FR" sz="1300" b="1" dirty="0" err="1">
                <a:solidFill>
                  <a:srgbClr val="3333CC"/>
                </a:solidFill>
              </a:rPr>
              <a:t>Projet</a:t>
            </a:r>
            <a:r>
              <a:rPr lang="fr-FR" sz="1300" b="1" dirty="0" err="1">
                <a:solidFill>
                  <a:srgbClr val="92D050"/>
                </a:solidFill>
              </a:rPr>
              <a:t>Sup</a:t>
            </a:r>
            <a:r>
              <a:rPr lang="fr-FR" sz="1300" dirty="0">
                <a:solidFill>
                  <a:schemeClr val="accent1"/>
                </a:solidFill>
              </a:rPr>
              <a:t> sur la plateforme Avenir-s ; la possibilité d’ouvrir un compte Parcoursup dès la 2nde), et explorez la carte des formations, comparez les formations entre elles, etc.</a:t>
            </a:r>
            <a:br>
              <a:rPr lang="fr-FR" sz="1300" dirty="0">
                <a:solidFill>
                  <a:schemeClr val="accent1"/>
                </a:solidFill>
              </a:rPr>
            </a:br>
            <a:r>
              <a:rPr lang="fr-FR" sz="1300" dirty="0">
                <a:solidFill>
                  <a:schemeClr val="accent1"/>
                </a:solidFill>
              </a:rPr>
              <a:t>Posez-vous les questions utiles sur l’établissement qui vous intéresse.</a:t>
            </a:r>
          </a:p>
          <a:p>
            <a:pPr marL="342900" indent="-342900" defTabSz="457200">
              <a:spcBef>
                <a:spcPct val="20000"/>
              </a:spcBef>
              <a:spcAft>
                <a:spcPts val="0"/>
              </a:spcAft>
              <a:buClr>
                <a:schemeClr val="tx1"/>
              </a:buClr>
              <a:buSzPct val="100000"/>
              <a:buFont typeface="+mj-lt"/>
              <a:buAutoNum type="arabicPeriod"/>
            </a:pPr>
            <a:endParaRPr lang="fr-FR" sz="500" dirty="0">
              <a:solidFill>
                <a:schemeClr val="accent1"/>
              </a:solidFill>
            </a:endParaRPr>
          </a:p>
          <a:p>
            <a:pPr marL="342900" indent="-342900" defTabSz="457200">
              <a:spcBef>
                <a:spcPct val="20000"/>
              </a:spcBef>
              <a:spcAft>
                <a:spcPts val="0"/>
              </a:spcAft>
              <a:buClr>
                <a:schemeClr val="tx1"/>
              </a:buClr>
              <a:buSzPct val="100000"/>
              <a:buFont typeface="+mj-lt"/>
              <a:buAutoNum type="arabicPeriod"/>
            </a:pPr>
            <a:r>
              <a:rPr lang="fr-FR" sz="1400" b="1" dirty="0">
                <a:solidFill>
                  <a:schemeClr val="bg1"/>
                </a:solidFill>
                <a:highlight>
                  <a:srgbClr val="0000FF"/>
                </a:highlight>
              </a:rPr>
              <a:t>Faites des vœux pour des formations qui vous intéressent, ne vous autocensurez pas, pensez à diversifier vos vœux et évitez de ne formuler qu’un seul vœu</a:t>
            </a:r>
          </a:p>
          <a:p>
            <a:pPr marL="228600" lvl="0" indent="-228600" defTabSz="457200">
              <a:spcBef>
                <a:spcPct val="20000"/>
              </a:spcBef>
              <a:spcAft>
                <a:spcPts val="0"/>
              </a:spcAft>
              <a:buClr>
                <a:schemeClr val="tx1"/>
              </a:buClr>
              <a:buSzPct val="100000"/>
              <a:buFont typeface="+mj-lt"/>
              <a:buAutoNum type="arabicPeriod"/>
            </a:pPr>
            <a:endParaRPr lang="fr-FR" sz="500" b="1" dirty="0"/>
          </a:p>
          <a:p>
            <a:pPr marL="342900" indent="-342900" algn="just" defTabSz="457200">
              <a:spcBef>
                <a:spcPct val="20000"/>
              </a:spcBef>
              <a:spcAft>
                <a:spcPts val="0"/>
              </a:spcAft>
              <a:buClr>
                <a:schemeClr val="tx1"/>
              </a:buClr>
              <a:buSzPct val="100000"/>
              <a:buFont typeface="+mj-lt"/>
              <a:buAutoNum type="arabicPeriod"/>
            </a:pPr>
            <a:r>
              <a:rPr lang="fr-FR" sz="1400" b="1" dirty="0">
                <a:solidFill>
                  <a:schemeClr val="bg1"/>
                </a:solidFill>
                <a:highlight>
                  <a:srgbClr val="0000FF"/>
                </a:highlight>
              </a:rPr>
              <a:t>Ne restez pas seuls avec vos questions </a:t>
            </a:r>
            <a:r>
              <a:rPr lang="fr-FR" sz="1400" dirty="0">
                <a:solidFill>
                  <a:schemeClr val="accent1"/>
                </a:solidFill>
              </a:rPr>
              <a:t>: </a:t>
            </a:r>
            <a:r>
              <a:rPr lang="fr-FR" sz="1300" dirty="0">
                <a:solidFill>
                  <a:schemeClr val="accent1"/>
                </a:solidFill>
              </a:rPr>
              <a:t>échangez au lycée et profitez des rencontres avec les enseignants et étudiants du supérieur : Lives Parcoursup, journées portes ouvertes, étudiants ambassadeurs.</a:t>
            </a:r>
          </a:p>
          <a:p>
            <a:pPr marL="342900" indent="-342900" algn="just" defTabSz="457200">
              <a:spcBef>
                <a:spcPct val="20000"/>
              </a:spcBef>
              <a:spcAft>
                <a:spcPts val="0"/>
              </a:spcAft>
              <a:buClr>
                <a:schemeClr val="tx1"/>
              </a:buClr>
              <a:buSzPct val="100000"/>
              <a:buFont typeface="+mj-lt"/>
              <a:buAutoNum type="arabicPeriod"/>
            </a:pPr>
            <a:endParaRPr lang="fr-FR" sz="500" dirty="0">
              <a:solidFill>
                <a:schemeClr val="accent1"/>
              </a:solidFill>
            </a:endParaRPr>
          </a:p>
          <a:p>
            <a:pPr marL="342900" indent="-342900" algn="just" defTabSz="457200">
              <a:spcBef>
                <a:spcPct val="20000"/>
              </a:spcBef>
              <a:spcAft>
                <a:spcPts val="0"/>
              </a:spcAft>
              <a:buClr>
                <a:schemeClr val="tx1"/>
              </a:buClr>
              <a:buSzPct val="100000"/>
              <a:buFont typeface="+mj-lt"/>
              <a:buAutoNum type="arabicPeriod"/>
            </a:pPr>
            <a:r>
              <a:rPr lang="fr-FR" sz="1400" b="1" dirty="0">
                <a:solidFill>
                  <a:schemeClr val="bg1"/>
                </a:solidFill>
                <a:highlight>
                  <a:srgbClr val="0000FF"/>
                </a:highlight>
              </a:rPr>
              <a:t>Préparez vous à choisir </a:t>
            </a:r>
            <a:r>
              <a:rPr lang="fr-FR" sz="1400" dirty="0">
                <a:solidFill>
                  <a:schemeClr val="accent1"/>
                </a:solidFill>
              </a:rPr>
              <a:t>: </a:t>
            </a:r>
            <a:r>
              <a:rPr lang="fr-FR" sz="1300" dirty="0">
                <a:solidFill>
                  <a:schemeClr val="accent1"/>
                </a:solidFill>
              </a:rPr>
              <a:t>la phase d’admission va vite, vous devrez répondre aux propositions … alors préparez-vous à faire un choix.</a:t>
            </a:r>
          </a:p>
          <a:p>
            <a:pPr marL="269875" algn="just" defTabSz="457200">
              <a:spcBef>
                <a:spcPts val="600"/>
              </a:spcBef>
              <a:spcAft>
                <a:spcPts val="0"/>
              </a:spcAft>
              <a:buClr>
                <a:srgbClr val="FF0000"/>
              </a:buClr>
              <a:buSzPct val="100000"/>
            </a:pPr>
            <a:r>
              <a:rPr lang="fr-FR" sz="1300" b="1" dirty="0">
                <a:solidFill>
                  <a:schemeClr val="accent1"/>
                </a:solidFill>
              </a:rPr>
              <a:t>Mais rassurez-vous, Parcoursup n’est qu’une première étape</a:t>
            </a:r>
            <a:r>
              <a:rPr lang="fr-FR" sz="1300" dirty="0">
                <a:solidFill>
                  <a:schemeClr val="accent1"/>
                </a:solidFill>
              </a:rPr>
              <a:t>… </a:t>
            </a:r>
            <a:r>
              <a:rPr lang="fr-FR" sz="1300" b="1" dirty="0">
                <a:solidFill>
                  <a:srgbClr val="00B050"/>
                </a:solidFill>
              </a:rPr>
              <a:t>vous avez le droit de vous réorienter !</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solidFill>
                <a:schemeClr val="bg1"/>
              </a:solidFill>
              <a:highlight>
                <a:srgbClr val="0000FF"/>
              </a:highlight>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21</a:t>
            </a:fld>
            <a:endParaRPr lang="fr-FR" dirty="0"/>
          </a:p>
        </p:txBody>
      </p:sp>
      <p:sp>
        <p:nvSpPr>
          <p:cNvPr id="5" name="ZoneTexte 4"/>
          <p:cNvSpPr txBox="1"/>
          <p:nvPr/>
        </p:nvSpPr>
        <p:spPr>
          <a:xfrm>
            <a:off x="3519276" y="204283"/>
            <a:ext cx="5112568" cy="338554"/>
          </a:xfrm>
          <a:prstGeom prst="rect">
            <a:avLst/>
          </a:prstGeom>
          <a:solidFill>
            <a:schemeClr val="accent6">
              <a:lumMod val="60000"/>
              <a:lumOff val="40000"/>
            </a:schemeClr>
          </a:solidFill>
        </p:spPr>
        <p:txBody>
          <a:bodyPr wrap="square" rtlCol="0">
            <a:spAutoFit/>
          </a:bodyPr>
          <a:lstStyle/>
          <a:p>
            <a:pPr algn="ctr"/>
            <a:r>
              <a:rPr lang="fr-FR" sz="1600" b="1" cap="small" dirty="0"/>
              <a:t>5 conseils pour aborder sereinement Parcoursup</a:t>
            </a:r>
          </a:p>
        </p:txBody>
      </p:sp>
    </p:spTree>
    <p:extLst>
      <p:ext uri="{BB962C8B-B14F-4D97-AF65-F5344CB8AC3E}">
        <p14:creationId xmlns:p14="http://schemas.microsoft.com/office/powerpoint/2010/main" val="1625524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10773" y="1347614"/>
            <a:ext cx="8298792" cy="3024336"/>
          </a:xfrm>
        </p:spPr>
        <p:txBody>
          <a:bodyPr>
            <a:normAutofit fontScale="85000" lnSpcReduction="20000"/>
          </a:bodyPr>
          <a:lstStyle/>
          <a:p>
            <a:pPr marL="285750" lvl="0" indent="-285750" defTabSz="457200">
              <a:spcBef>
                <a:spcPct val="20000"/>
              </a:spcBef>
              <a:spcAft>
                <a:spcPts val="0"/>
              </a:spcAft>
              <a:buClr>
                <a:schemeClr val="tx2"/>
              </a:buClr>
              <a:buSzPct val="100000"/>
              <a:buFont typeface="Wingdings" panose="05000000000000000000" pitchFamily="2" charset="2"/>
              <a:buChar char="§"/>
            </a:pPr>
            <a:r>
              <a:rPr lang="fr-FR" sz="1600" b="1" dirty="0">
                <a:solidFill>
                  <a:schemeClr val="bg1"/>
                </a:solidFill>
                <a:highlight>
                  <a:srgbClr val="0000FF"/>
                </a:highlight>
              </a:rPr>
              <a:t>Le numéro vert </a:t>
            </a:r>
            <a:r>
              <a:rPr lang="fr-FR" sz="2000" dirty="0">
                <a:solidFill>
                  <a:schemeClr val="accent1"/>
                </a:solidFill>
              </a:rPr>
              <a:t> </a:t>
            </a:r>
            <a:r>
              <a:rPr lang="fr-FR" sz="2000" b="1" dirty="0">
                <a:solidFill>
                  <a:schemeClr val="tx2"/>
                </a:solidFill>
              </a:rPr>
              <a:t>0 800 400 070 </a:t>
            </a:r>
            <a:br>
              <a:rPr lang="fr-FR" sz="2000" b="1" dirty="0">
                <a:solidFill>
                  <a:schemeClr val="tx2"/>
                </a:solidFill>
              </a:rPr>
            </a:br>
            <a:r>
              <a:rPr lang="fr-FR" sz="1200" i="1" dirty="0">
                <a:solidFill>
                  <a:schemeClr val="accent1"/>
                </a:solidFill>
              </a:rPr>
              <a:t>(en complément du numéro vert accessible depuis l’Outre-mer et l’étranger, des numéros spécifiques pour l’Outre-mer indiqués sur le site parcoursup.gouv.fr)</a:t>
            </a:r>
            <a:br>
              <a:rPr lang="fr-FR" sz="1200" i="1" dirty="0">
                <a:solidFill>
                  <a:schemeClr val="accent1"/>
                </a:solidFill>
              </a:rPr>
            </a:br>
            <a:endParaRPr lang="fr-FR" sz="1200" i="1" dirty="0">
              <a:solidFill>
                <a:schemeClr val="accent1"/>
              </a:solidFill>
            </a:endParaRPr>
          </a:p>
          <a:p>
            <a:pPr marL="285750" lvl="0" indent="-285750" defTabSz="457200">
              <a:spcBef>
                <a:spcPct val="20000"/>
              </a:spcBef>
              <a:spcAft>
                <a:spcPts val="0"/>
              </a:spcAft>
              <a:buClr>
                <a:schemeClr val="tx2"/>
              </a:buClr>
              <a:buSzPct val="100000"/>
              <a:buFont typeface="Wingdings" panose="05000000000000000000" pitchFamily="2" charset="2"/>
              <a:buChar char="§"/>
            </a:pPr>
            <a:r>
              <a:rPr lang="fr-FR" sz="1600" b="1" dirty="0">
                <a:solidFill>
                  <a:schemeClr val="bg1"/>
                </a:solidFill>
                <a:highlight>
                  <a:srgbClr val="0000FF"/>
                </a:highlight>
              </a:rPr>
              <a:t>La messagerie contact </a:t>
            </a:r>
            <a:r>
              <a:rPr lang="fr-FR" sz="1600" dirty="0">
                <a:solidFill>
                  <a:schemeClr val="accent1"/>
                </a:solidFill>
              </a:rPr>
              <a:t> depuis le dossier Parcoursup</a:t>
            </a:r>
            <a:br>
              <a:rPr lang="fr-FR" sz="1600" dirty="0">
                <a:solidFill>
                  <a:schemeClr val="accent1"/>
                </a:solidFill>
              </a:rPr>
            </a:br>
            <a:endParaRPr lang="fr-FR" sz="1600" dirty="0">
              <a:solidFill>
                <a:schemeClr val="accent1"/>
              </a:solidFill>
            </a:endParaRPr>
          </a:p>
          <a:p>
            <a:pPr marL="285750" lvl="0" indent="-285750" defTabSz="457200">
              <a:spcBef>
                <a:spcPct val="20000"/>
              </a:spcBef>
              <a:spcAft>
                <a:spcPts val="0"/>
              </a:spcAft>
              <a:buClr>
                <a:schemeClr val="tx2"/>
              </a:buClr>
              <a:buSzPct val="100000"/>
              <a:buFont typeface="Wingdings" panose="05000000000000000000" pitchFamily="2" charset="2"/>
              <a:buChar char="§"/>
            </a:pPr>
            <a:r>
              <a:rPr lang="fr-FR" sz="1600" b="1" dirty="0">
                <a:solidFill>
                  <a:schemeClr val="bg1"/>
                </a:solidFill>
                <a:highlight>
                  <a:srgbClr val="0000FF"/>
                </a:highlight>
              </a:rPr>
              <a:t>Les réseaux sociaux (Instagram, X, Facebook, </a:t>
            </a:r>
            <a:r>
              <a:rPr lang="fr-FR" sz="1600" b="1" dirty="0" err="1">
                <a:solidFill>
                  <a:schemeClr val="bg1"/>
                </a:solidFill>
                <a:highlight>
                  <a:srgbClr val="0000FF"/>
                </a:highlight>
              </a:rPr>
              <a:t>TikTok</a:t>
            </a:r>
            <a:r>
              <a:rPr lang="fr-FR" sz="1600" b="1" dirty="0">
                <a:solidFill>
                  <a:schemeClr val="bg1"/>
                </a:solidFill>
                <a:highlight>
                  <a:srgbClr val="0000FF"/>
                </a:highlight>
              </a:rPr>
              <a:t>, </a:t>
            </a:r>
            <a:r>
              <a:rPr lang="fr-FR" sz="1600" b="1" dirty="0" err="1">
                <a:solidFill>
                  <a:schemeClr val="bg1"/>
                </a:solidFill>
                <a:highlight>
                  <a:srgbClr val="0000FF"/>
                </a:highlight>
              </a:rPr>
              <a:t>Linkedin</a:t>
            </a:r>
            <a:r>
              <a:rPr lang="fr-FR" sz="1600" b="1" dirty="0">
                <a:solidFill>
                  <a:schemeClr val="bg1"/>
                </a:solidFill>
                <a:highlight>
                  <a:srgbClr val="0000FF"/>
                </a:highlight>
              </a:rPr>
              <a:t>, </a:t>
            </a:r>
            <a:r>
              <a:rPr lang="fr-FR" sz="1600" b="1" dirty="0" err="1">
                <a:solidFill>
                  <a:schemeClr val="bg1"/>
                </a:solidFill>
                <a:highlight>
                  <a:srgbClr val="0000FF"/>
                </a:highlight>
              </a:rPr>
              <a:t>Youtube</a:t>
            </a:r>
            <a:r>
              <a:rPr lang="fr-FR" sz="1600" b="1" dirty="0">
                <a:solidFill>
                  <a:schemeClr val="bg1"/>
                </a:solidFill>
                <a:highlight>
                  <a:srgbClr val="0000FF"/>
                </a:highlight>
              </a:rPr>
              <a:t>)</a:t>
            </a:r>
            <a:r>
              <a:rPr lang="fr-FR" sz="1600" dirty="0">
                <a:solidFill>
                  <a:schemeClr val="accent1"/>
                </a:solidFill>
              </a:rPr>
              <a:t> pour suivre l’actualité de Parcoursup et recevoir des conseils</a:t>
            </a:r>
          </a:p>
          <a:p>
            <a:pPr marL="285750" lvl="0" indent="-285750" defTabSz="457200">
              <a:spcBef>
                <a:spcPct val="20000"/>
              </a:spcBef>
              <a:spcAft>
                <a:spcPts val="0"/>
              </a:spcAft>
              <a:buClr>
                <a:schemeClr val="tx2"/>
              </a:buClr>
              <a:buSzPct val="100000"/>
              <a:buFont typeface="Wingdings" panose="05000000000000000000" pitchFamily="2" charset="2"/>
              <a:buChar char="§"/>
            </a:pPr>
            <a:endParaRPr lang="fr-FR" sz="1600" dirty="0">
              <a:solidFill>
                <a:schemeClr val="accent1"/>
              </a:solidFill>
            </a:endParaRPr>
          </a:p>
          <a:p>
            <a:pPr marL="285750" indent="-285750" defTabSz="457200">
              <a:spcBef>
                <a:spcPct val="20000"/>
              </a:spcBef>
              <a:spcAft>
                <a:spcPts val="0"/>
              </a:spcAft>
              <a:buClr>
                <a:schemeClr val="tx2"/>
              </a:buClr>
              <a:buSzPct val="100000"/>
              <a:buFont typeface="Wingdings" panose="05000000000000000000" pitchFamily="2" charset="2"/>
              <a:buChar char="§"/>
            </a:pPr>
            <a:r>
              <a:rPr lang="fr-FR" sz="1600" b="1" dirty="0">
                <a:solidFill>
                  <a:schemeClr val="bg1"/>
                </a:solidFill>
                <a:highlight>
                  <a:srgbClr val="0000FF"/>
                </a:highlight>
              </a:rPr>
              <a:t>Le canal d’actualité Parcoursup info sur </a:t>
            </a:r>
            <a:r>
              <a:rPr lang="fr-FR" sz="1600" b="1" dirty="0" err="1">
                <a:solidFill>
                  <a:schemeClr val="bg1"/>
                </a:solidFill>
                <a:highlight>
                  <a:srgbClr val="0000FF"/>
                </a:highlight>
              </a:rPr>
              <a:t>Whatsapp</a:t>
            </a:r>
            <a:r>
              <a:rPr lang="fr-FR" sz="1600" dirty="0">
                <a:solidFill>
                  <a:schemeClr val="accent1"/>
                </a:solidFill>
              </a:rPr>
              <a:t> pour être informés des dates clés, des informations pratiques et des outils essentiels pour réussir son orientation post bac. </a:t>
            </a:r>
          </a:p>
          <a:p>
            <a:pPr marL="268288" defTabSz="457200">
              <a:spcBef>
                <a:spcPct val="20000"/>
              </a:spcBef>
              <a:spcAft>
                <a:spcPts val="0"/>
              </a:spcAft>
              <a:buClr>
                <a:schemeClr val="tx2"/>
              </a:buClr>
              <a:buSzPct val="100000"/>
            </a:pPr>
            <a:r>
              <a:rPr lang="fr-FR" sz="1500" i="1" dirty="0">
                <a:solidFill>
                  <a:schemeClr val="accent1"/>
                </a:solidFill>
              </a:rPr>
              <a:t>Pensez à activer les notifications pour recevoir toutes les informations. </a:t>
            </a:r>
          </a:p>
          <a:p>
            <a:pPr marL="285750" indent="-285750" defTabSz="457200">
              <a:spcBef>
                <a:spcPct val="20000"/>
              </a:spcBef>
              <a:spcAft>
                <a:spcPts val="0"/>
              </a:spcAft>
              <a:buClr>
                <a:schemeClr val="tx2"/>
              </a:buClr>
              <a:buSzPct val="100000"/>
              <a:buFont typeface="Wingdings" panose="05000000000000000000" pitchFamily="2" charset="2"/>
              <a:buChar char="§"/>
            </a:pPr>
            <a:endParaRPr lang="fr-FR" sz="1600" dirty="0">
              <a:solidFill>
                <a:schemeClr val="accent1"/>
              </a:solidFill>
            </a:endParaRPr>
          </a:p>
          <a:p>
            <a:pPr marL="285750" lvl="0" indent="-285750" defTabSz="457200">
              <a:spcBef>
                <a:spcPct val="20000"/>
              </a:spcBef>
              <a:spcAft>
                <a:spcPts val="0"/>
              </a:spcAft>
              <a:buClr>
                <a:schemeClr val="tx2"/>
              </a:buClr>
              <a:buSzPct val="100000"/>
              <a:buFont typeface="Wingdings" panose="05000000000000000000" pitchFamily="2" charset="2"/>
              <a:buChar char="§"/>
            </a:pPr>
            <a:r>
              <a:rPr lang="fr-FR" sz="1600" b="1" dirty="0">
                <a:solidFill>
                  <a:schemeClr val="bg1"/>
                </a:solidFill>
                <a:highlight>
                  <a:srgbClr val="0000FF"/>
                </a:highlight>
              </a:rPr>
              <a:t>Des tutos vidéos, des quiz et une FAQ très riche (avec un moteur de recherche intégré)</a:t>
            </a:r>
            <a:br>
              <a:rPr lang="fr-FR" sz="1600" b="1" dirty="0">
                <a:solidFill>
                  <a:schemeClr val="accent1"/>
                </a:solidFill>
                <a:highlight>
                  <a:srgbClr val="FFFF00"/>
                </a:highlight>
              </a:rPr>
            </a:br>
            <a:endParaRPr lang="fr-FR" sz="1600" b="1" dirty="0">
              <a:solidFill>
                <a:schemeClr val="accent1"/>
              </a:solidFill>
              <a:highlight>
                <a:srgbClr val="FFFF00"/>
              </a:highlight>
            </a:endParaRPr>
          </a:p>
          <a:p>
            <a:pPr marL="285750" lvl="0" indent="-285750" defTabSz="457200">
              <a:spcBef>
                <a:spcPct val="20000"/>
              </a:spcBef>
              <a:spcAft>
                <a:spcPts val="0"/>
              </a:spcAft>
              <a:buClr>
                <a:schemeClr val="tx2"/>
              </a:buClr>
              <a:buSzPct val="100000"/>
              <a:buFont typeface="Wingdings" panose="05000000000000000000" pitchFamily="2" charset="2"/>
              <a:buChar char="§"/>
            </a:pPr>
            <a:r>
              <a:rPr lang="fr-FR" sz="1600" b="1" dirty="0">
                <a:solidFill>
                  <a:schemeClr val="bg1"/>
                </a:solidFill>
                <a:highlight>
                  <a:srgbClr val="0000FF"/>
                </a:highlight>
              </a:rPr>
              <a:t>Un site d’entrainement </a:t>
            </a:r>
            <a:r>
              <a:rPr lang="fr-FR" sz="1600" dirty="0">
                <a:solidFill>
                  <a:schemeClr val="accent1"/>
                </a:solidFill>
              </a:rPr>
              <a:t>pour vous préparer à la phase d’admission</a:t>
            </a: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22</a:t>
            </a:fld>
            <a:endParaRPr lang="fr-FR"/>
          </a:p>
        </p:txBody>
      </p:sp>
      <p:sp>
        <p:nvSpPr>
          <p:cNvPr id="2" name="Titre 1">
            <a:extLst>
              <a:ext uri="{FF2B5EF4-FFF2-40B4-BE49-F238E27FC236}">
                <a16:creationId xmlns:a16="http://schemas.microsoft.com/office/drawing/2014/main" id="{A5461032-1F5C-ACC1-87D6-C7839507DA50}"/>
              </a:ext>
            </a:extLst>
          </p:cNvPr>
          <p:cNvSpPr>
            <a:spLocks noGrp="1"/>
          </p:cNvSpPr>
          <p:nvPr>
            <p:ph type="title"/>
          </p:nvPr>
        </p:nvSpPr>
        <p:spPr>
          <a:xfrm>
            <a:off x="455713" y="915566"/>
            <a:ext cx="8208912" cy="663637"/>
          </a:xfrm>
        </p:spPr>
        <p:txBody>
          <a:bodyPr/>
          <a:lstStyle/>
          <a:p>
            <a:r>
              <a:rPr lang="fr-FR" sz="2200" dirty="0"/>
              <a:t>Des services pour vous aider et répondre à vos questions</a:t>
            </a:r>
          </a:p>
        </p:txBody>
      </p:sp>
    </p:spTree>
    <p:extLst>
      <p:ext uri="{BB962C8B-B14F-4D97-AF65-F5344CB8AC3E}">
        <p14:creationId xmlns:p14="http://schemas.microsoft.com/office/powerpoint/2010/main" val="1737828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23528" y="1355355"/>
            <a:ext cx="8208912" cy="3687894"/>
          </a:xfrm>
        </p:spPr>
        <p:txBody>
          <a:bodyPr>
            <a:noAutofit/>
          </a:bodyPr>
          <a:lstStyle/>
          <a:p>
            <a:pPr marL="285750" indent="-285750">
              <a:buFont typeface="Courier New" panose="02070309020205020404" pitchFamily="49" charset="0"/>
              <a:buChar char="o"/>
            </a:pPr>
            <a:r>
              <a:rPr lang="fr-FR" sz="1400" b="1" dirty="0">
                <a:solidFill>
                  <a:schemeClr val="bg1"/>
                </a:solidFill>
                <a:highlight>
                  <a:srgbClr val="0000FF"/>
                </a:highlight>
              </a:rPr>
              <a:t>Bourse sur critères sociaux </a:t>
            </a:r>
            <a:r>
              <a:rPr lang="fr-FR" sz="1400" dirty="0">
                <a:solidFill>
                  <a:schemeClr val="accent1"/>
                </a:solidFill>
              </a:rPr>
              <a:t>: vous pouvez faire une demande de bourse et/ou de logement en créant votre dossier social étudiant (DSE) via le portail </a:t>
            </a:r>
            <a:r>
              <a:rPr lang="fr-FR" sz="1400" dirty="0">
                <a:solidFill>
                  <a:schemeClr val="accent1"/>
                </a:solidFill>
                <a:hlinkClick r:id="rId2"/>
              </a:rPr>
              <a:t>messervices.etudiant.gouv.fr</a:t>
            </a:r>
            <a:r>
              <a:rPr lang="fr-FR" sz="1400" dirty="0">
                <a:solidFill>
                  <a:schemeClr val="accent1"/>
                </a:solidFill>
              </a:rPr>
              <a:t> . </a:t>
            </a:r>
          </a:p>
          <a:p>
            <a:pPr marL="269875"/>
            <a:r>
              <a:rPr lang="fr-FR" sz="1400" dirty="0">
                <a:solidFill>
                  <a:schemeClr val="accent1"/>
                </a:solidFill>
              </a:rPr>
              <a:t>Vous pouvez calculer vos droits à la bourse via </a:t>
            </a:r>
            <a:r>
              <a:rPr lang="fr-FR" sz="1400" dirty="0">
                <a:solidFill>
                  <a:schemeClr val="accent1"/>
                </a:solidFill>
                <a:hlinkClick r:id="rId3"/>
              </a:rPr>
              <a:t>lescrous.fr/nos-services/simulateur-de-bourse</a:t>
            </a:r>
            <a:r>
              <a:rPr lang="fr-FR" sz="1400" dirty="0">
                <a:solidFill>
                  <a:schemeClr val="accent1"/>
                </a:solidFill>
              </a:rPr>
              <a:t> </a:t>
            </a:r>
            <a:br>
              <a:rPr lang="fr-FR" sz="1400" dirty="0">
                <a:solidFill>
                  <a:schemeClr val="accent1"/>
                </a:solidFill>
              </a:rPr>
            </a:br>
            <a:endParaRPr lang="fr-FR" sz="1400" dirty="0">
              <a:solidFill>
                <a:schemeClr val="accent1"/>
              </a:solidFill>
            </a:endParaRPr>
          </a:p>
          <a:p>
            <a:pPr marL="285750" indent="-285750">
              <a:buFont typeface="Courier New" panose="02070309020205020404" pitchFamily="49" charset="0"/>
              <a:buChar char="o"/>
            </a:pPr>
            <a:r>
              <a:rPr lang="fr-FR" sz="1400" b="1" dirty="0">
                <a:solidFill>
                  <a:schemeClr val="bg1"/>
                </a:solidFill>
                <a:highlight>
                  <a:srgbClr val="0000FF"/>
                </a:highlight>
              </a:rPr>
              <a:t>Aide à la mobilité </a:t>
            </a:r>
            <a:r>
              <a:rPr lang="fr-FR" sz="1400" dirty="0">
                <a:solidFill>
                  <a:schemeClr val="accent1"/>
                </a:solidFill>
              </a:rPr>
              <a:t>: Parcoursup propose une aide à la mobilité de 500 € pour les lycéens boursiers qui étudieront dans un établissement situé en dehors de leur académie de résidence. </a:t>
            </a:r>
          </a:p>
          <a:p>
            <a:pPr marL="285750" indent="-285750">
              <a:buFont typeface="Courier New" panose="02070309020205020404" pitchFamily="49" charset="0"/>
              <a:buChar char="o"/>
            </a:pPr>
            <a:endParaRPr lang="fr-FR" sz="1400" b="1" dirty="0">
              <a:solidFill>
                <a:schemeClr val="accent1"/>
              </a:solidFill>
              <a:highlight>
                <a:srgbClr val="0000FF"/>
              </a:highlight>
            </a:endParaRPr>
          </a:p>
          <a:p>
            <a:pPr marL="285750" indent="-285750">
              <a:buFont typeface="Courier New" panose="02070309020205020404" pitchFamily="49" charset="0"/>
              <a:buChar char="o"/>
            </a:pPr>
            <a:r>
              <a:rPr lang="fr-FR" sz="1400" b="1" dirty="0">
                <a:solidFill>
                  <a:schemeClr val="bg1"/>
                </a:solidFill>
                <a:highlight>
                  <a:srgbClr val="0000FF"/>
                </a:highlight>
              </a:rPr>
              <a:t>Logement en résidence universitaire </a:t>
            </a:r>
            <a:r>
              <a:rPr lang="fr-FR" sz="1400" dirty="0">
                <a:solidFill>
                  <a:schemeClr val="accent1"/>
                </a:solidFill>
              </a:rPr>
              <a:t>: pour vous aider dans votre recherche, consultez le site </a:t>
            </a:r>
            <a:r>
              <a:rPr lang="fr-FR" sz="1400" dirty="0">
                <a:solidFill>
                  <a:schemeClr val="accent1"/>
                </a:solidFill>
                <a:hlinkClick r:id="rId4"/>
              </a:rPr>
              <a:t>trouverunlogement.lescrous.fr</a:t>
            </a:r>
            <a:r>
              <a:rPr lang="fr-FR" sz="1400" dirty="0">
                <a:solidFill>
                  <a:schemeClr val="accent1"/>
                </a:solidFill>
              </a:rPr>
              <a:t> . Pour toute question, une FAQ est proposée sur etudiant.gouv.fr </a:t>
            </a:r>
            <a:br>
              <a:rPr lang="fr-FR" sz="1400" dirty="0">
                <a:solidFill>
                  <a:schemeClr val="accent1"/>
                </a:solidFill>
              </a:rPr>
            </a:br>
            <a:endParaRPr lang="fr-FR" sz="1400" dirty="0">
              <a:solidFill>
                <a:schemeClr val="accent1"/>
              </a:solidFill>
            </a:endParaRPr>
          </a:p>
          <a:p>
            <a:pPr marL="285750" indent="-285750">
              <a:buFont typeface="Courier New" panose="02070309020205020404" pitchFamily="49" charset="0"/>
              <a:buChar char="o"/>
            </a:pPr>
            <a:r>
              <a:rPr lang="fr-FR" sz="1400" b="1" dirty="0">
                <a:solidFill>
                  <a:schemeClr val="bg1"/>
                </a:solidFill>
                <a:highlight>
                  <a:srgbClr val="0000FF"/>
                </a:highlight>
              </a:rPr>
              <a:t>Santé </a:t>
            </a:r>
            <a:r>
              <a:rPr lang="fr-FR" sz="1400" dirty="0">
                <a:solidFill>
                  <a:schemeClr val="accent1"/>
                </a:solidFill>
              </a:rPr>
              <a:t>: pour rappel, vous êtes automatiquement affilié au régime général de la sécurité sociale. </a:t>
            </a:r>
          </a:p>
          <a:p>
            <a:pPr marL="269875"/>
            <a:r>
              <a:rPr lang="fr-FR" sz="1400" dirty="0">
                <a:solidFill>
                  <a:schemeClr val="accent1"/>
                </a:solidFill>
              </a:rPr>
              <a:t>Vous pouvez évaluer votre droit à la Complémentaire santé solidaire et à d’autres prestations sociales depuis le site </a:t>
            </a:r>
            <a:r>
              <a:rPr lang="fr-FR" sz="1400" dirty="0">
                <a:solidFill>
                  <a:schemeClr val="accent1"/>
                </a:solidFill>
                <a:hlinkClick r:id="rId5"/>
              </a:rPr>
              <a:t>mesdroitssociaux.gouv.fr</a:t>
            </a:r>
            <a:r>
              <a:rPr lang="fr-FR" sz="1400" dirty="0">
                <a:solidFill>
                  <a:schemeClr val="accent1"/>
                </a:solidFill>
              </a:rPr>
              <a:t> </a:t>
            </a: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23</a:t>
            </a:fld>
            <a:endParaRPr lang="fr-FR"/>
          </a:p>
        </p:txBody>
      </p:sp>
      <p:sp>
        <p:nvSpPr>
          <p:cNvPr id="2" name="Titre 1">
            <a:extLst>
              <a:ext uri="{FF2B5EF4-FFF2-40B4-BE49-F238E27FC236}">
                <a16:creationId xmlns:a16="http://schemas.microsoft.com/office/drawing/2014/main" id="{A5461032-1F5C-ACC1-87D6-C7839507DA50}"/>
              </a:ext>
            </a:extLst>
          </p:cNvPr>
          <p:cNvSpPr>
            <a:spLocks noGrp="1"/>
          </p:cNvSpPr>
          <p:nvPr>
            <p:ph type="title"/>
          </p:nvPr>
        </p:nvSpPr>
        <p:spPr>
          <a:xfrm>
            <a:off x="512485" y="907803"/>
            <a:ext cx="8208912" cy="663637"/>
          </a:xfrm>
        </p:spPr>
        <p:txBody>
          <a:bodyPr/>
          <a:lstStyle/>
          <a:p>
            <a:r>
              <a:rPr lang="fr-FR" sz="2200" dirty="0"/>
              <a:t>Pensez aussi à préparer votre future vie d’étudiant(e)</a:t>
            </a:r>
          </a:p>
        </p:txBody>
      </p:sp>
    </p:spTree>
    <p:extLst>
      <p:ext uri="{BB962C8B-B14F-4D97-AF65-F5344CB8AC3E}">
        <p14:creationId xmlns:p14="http://schemas.microsoft.com/office/powerpoint/2010/main" val="3702926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6F42726C-76A3-45BB-9E3B-0F2EB6320166}" type="datetime1">
              <a:rPr lang="fr-FR" cap="all" smtClean="0"/>
              <a:t>03/12/2025</a:t>
            </a:fld>
            <a:endParaRPr lang="fr-FR" cap="all" dirty="0"/>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24</a:t>
            </a:fld>
            <a:endParaRPr lang="fr-FR" dirty="0"/>
          </a:p>
        </p:txBody>
      </p:sp>
      <p:sp>
        <p:nvSpPr>
          <p:cNvPr id="4" name="Titre 3"/>
          <p:cNvSpPr>
            <a:spLocks noGrp="1"/>
          </p:cNvSpPr>
          <p:nvPr>
            <p:ph type="title"/>
          </p:nvPr>
        </p:nvSpPr>
        <p:spPr/>
        <p:txBody>
          <a:bodyPr/>
          <a:lstStyle/>
          <a:p>
            <a:endParaRPr lang="fr-FR"/>
          </a:p>
        </p:txBody>
      </p:sp>
      <p:sp>
        <p:nvSpPr>
          <p:cNvPr id="5" name="Espace réservé du contenu 4"/>
          <p:cNvSpPr>
            <a:spLocks noGrp="1"/>
          </p:cNvSpPr>
          <p:nvPr>
            <p:ph sz="quarter" idx="14"/>
          </p:nvPr>
        </p:nvSpPr>
        <p:spPr/>
        <p:txBody>
          <a:bodyPr/>
          <a:lstStyle/>
          <a:p>
            <a:endParaRPr lang="fr-FR"/>
          </a:p>
        </p:txBody>
      </p:sp>
      <p:sp>
        <p:nvSpPr>
          <p:cNvPr id="6" name="Espace réservé du texte 5"/>
          <p:cNvSpPr>
            <a:spLocks noGrp="1"/>
          </p:cNvSpPr>
          <p:nvPr>
            <p:ph type="body" sz="quarter" idx="13"/>
          </p:nvPr>
        </p:nvSpPr>
        <p:spPr/>
        <p:txBody>
          <a:bodyPr/>
          <a:lstStyle/>
          <a:p>
            <a:endParaRPr lang="fr-F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37138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915566"/>
            <a:ext cx="8298792" cy="3744416"/>
          </a:xfrm>
        </p:spPr>
        <p:txBody>
          <a:bodyPr>
            <a:normAutofit/>
          </a:bodyPr>
          <a:lstStyle/>
          <a:p>
            <a:pPr algn="just" defTabSz="457200">
              <a:spcBef>
                <a:spcPct val="20000"/>
              </a:spcBef>
              <a:spcAft>
                <a:spcPts val="0"/>
              </a:spcAft>
              <a:buClr>
                <a:srgbClr val="FF0000"/>
              </a:buClr>
              <a:buSzPct val="100000"/>
            </a:pPr>
            <a:r>
              <a:rPr lang="fr-FR" sz="1600" b="1" dirty="0">
                <a:solidFill>
                  <a:schemeClr val="bg1"/>
                </a:solidFill>
                <a:highlight>
                  <a:srgbClr val="0000FF"/>
                </a:highlight>
              </a:rPr>
              <a:t>Parcoursup vous permet de choisir librement les formations qui vous intéressent</a:t>
            </a:r>
          </a:p>
          <a:p>
            <a:pPr marL="285750" indent="-285750" algn="just" defTabSz="457200">
              <a:spcBef>
                <a:spcPts val="600"/>
              </a:spcBef>
              <a:spcAft>
                <a:spcPts val="0"/>
              </a:spcAft>
              <a:buClr>
                <a:schemeClr val="tx2"/>
              </a:buClr>
              <a:buSzPct val="100000"/>
              <a:buFont typeface="Wingdings" panose="05000000000000000000" pitchFamily="2" charset="2"/>
              <a:buChar char="§"/>
            </a:pPr>
            <a:r>
              <a:rPr lang="fr-FR" sz="1300" dirty="0">
                <a:solidFill>
                  <a:schemeClr val="accent1"/>
                </a:solidFill>
              </a:rPr>
              <a:t>Parcoursup vous aide à </a:t>
            </a:r>
            <a:r>
              <a:rPr lang="fr-FR" sz="1300" b="1" dirty="0">
                <a:solidFill>
                  <a:schemeClr val="accent1"/>
                </a:solidFill>
              </a:rPr>
              <a:t>anticiper : comparer les formations entre elles</a:t>
            </a:r>
            <a:r>
              <a:rPr lang="fr-FR" sz="1300" dirty="0">
                <a:solidFill>
                  <a:schemeClr val="accent1"/>
                </a:solidFill>
              </a:rPr>
              <a:t>, </a:t>
            </a:r>
            <a:r>
              <a:rPr lang="fr-FR" sz="1300" b="1" dirty="0">
                <a:solidFill>
                  <a:schemeClr val="accent1"/>
                </a:solidFill>
              </a:rPr>
              <a:t>évaluer vos possibilités d’admission</a:t>
            </a:r>
            <a:r>
              <a:rPr lang="fr-FR" sz="1300" dirty="0">
                <a:solidFill>
                  <a:schemeClr val="accent1"/>
                </a:solidFill>
              </a:rPr>
              <a:t>, </a:t>
            </a:r>
            <a:r>
              <a:rPr lang="fr-FR" sz="1300" b="1" dirty="0">
                <a:solidFill>
                  <a:schemeClr val="accent1"/>
                </a:solidFill>
              </a:rPr>
              <a:t>participer aux journées portes ouvertes</a:t>
            </a:r>
            <a:r>
              <a:rPr lang="fr-FR" sz="1300" dirty="0">
                <a:solidFill>
                  <a:schemeClr val="accent1"/>
                </a:solidFill>
              </a:rPr>
              <a:t> (JPO) pour échanger avec des étudiants et des  enseignants</a:t>
            </a:r>
          </a:p>
          <a:p>
            <a:pPr marL="285750" indent="-285750" algn="just" defTabSz="457200">
              <a:spcBef>
                <a:spcPts val="600"/>
              </a:spcBef>
              <a:spcAft>
                <a:spcPts val="600"/>
              </a:spcAft>
              <a:buClr>
                <a:schemeClr val="tx2"/>
              </a:buClr>
              <a:buSzPct val="100000"/>
              <a:buFont typeface="Wingdings" panose="05000000000000000000" pitchFamily="2" charset="2"/>
              <a:buChar char="§"/>
            </a:pPr>
            <a:r>
              <a:rPr lang="fr-FR" sz="1300" dirty="0">
                <a:solidFill>
                  <a:schemeClr val="accent1"/>
                </a:solidFill>
              </a:rPr>
              <a:t>Vous </a:t>
            </a:r>
            <a:r>
              <a:rPr lang="fr-FR" sz="1300" b="1" dirty="0">
                <a:solidFill>
                  <a:schemeClr val="accent1"/>
                </a:solidFill>
              </a:rPr>
              <a:t>formulez librement vos vœux sans les classer</a:t>
            </a:r>
            <a:r>
              <a:rPr lang="fr-FR" sz="1300" dirty="0">
                <a:solidFill>
                  <a:schemeClr val="accent1"/>
                </a:solidFill>
              </a:rPr>
              <a:t> </a:t>
            </a:r>
          </a:p>
          <a:p>
            <a:pPr marL="285750" indent="-285750" algn="just" defTabSz="457200">
              <a:spcBef>
                <a:spcPct val="20000"/>
              </a:spcBef>
              <a:spcAft>
                <a:spcPts val="0"/>
              </a:spcAft>
              <a:buClr>
                <a:schemeClr val="tx2"/>
              </a:buClr>
              <a:buSzPct val="100000"/>
              <a:buFont typeface="Wingdings" panose="05000000000000000000" pitchFamily="2" charset="2"/>
              <a:buChar char="§"/>
            </a:pPr>
            <a:r>
              <a:rPr lang="fr-FR" sz="1300" dirty="0">
                <a:solidFill>
                  <a:schemeClr val="accent1"/>
                </a:solidFill>
              </a:rPr>
              <a:t>Vous choisissez votre formation en fonction des propositions d’admission que vous recevez. </a:t>
            </a:r>
            <a:r>
              <a:rPr lang="fr-FR" sz="1300" b="1" dirty="0">
                <a:solidFill>
                  <a:schemeClr val="accent1"/>
                </a:solidFill>
              </a:rPr>
              <a:t>Vous avez le dernier mot</a:t>
            </a:r>
          </a:p>
          <a:p>
            <a:pPr marL="285750" indent="-285750" algn="just" defTabSz="457200">
              <a:spcBef>
                <a:spcPct val="20000"/>
              </a:spcBef>
              <a:spcAft>
                <a:spcPts val="0"/>
              </a:spcAft>
              <a:buClr>
                <a:schemeClr val="tx2"/>
              </a:buClr>
              <a:buSzPct val="100000"/>
              <a:buFont typeface="Wingdings" panose="05000000000000000000" pitchFamily="2" charset="2"/>
              <a:buChar char="§"/>
            </a:pPr>
            <a:r>
              <a:rPr lang="fr-FR" sz="1300" b="1" dirty="0">
                <a:solidFill>
                  <a:schemeClr val="accent1"/>
                </a:solidFill>
              </a:rPr>
              <a:t>Vous avez des droits… mais aussi des devoirs (la charte du candidat)</a:t>
            </a:r>
            <a:endParaRPr lang="fr-FR" sz="1300" dirty="0">
              <a:solidFill>
                <a:schemeClr val="accent1"/>
              </a:solidFill>
            </a:endParaRPr>
          </a:p>
          <a:p>
            <a:pPr algn="just" defTabSz="457200">
              <a:spcBef>
                <a:spcPts val="1200"/>
              </a:spcBef>
              <a:spcAft>
                <a:spcPts val="0"/>
              </a:spcAft>
              <a:buClr>
                <a:srgbClr val="FF0000"/>
              </a:buClr>
              <a:buSzPct val="100000"/>
            </a:pPr>
            <a:r>
              <a:rPr lang="fr-FR" sz="1500" b="1" dirty="0">
                <a:solidFill>
                  <a:schemeClr val="bg1"/>
                </a:solidFill>
                <a:highlight>
                  <a:srgbClr val="0000FF"/>
                </a:highlight>
              </a:rPr>
              <a:t>Parcoursup agit pour l’égalité d’accès et de réussite des étudiants </a:t>
            </a:r>
          </a:p>
          <a:p>
            <a:pPr marL="285750" indent="-285750" algn="just" defTabSz="457200">
              <a:spcBef>
                <a:spcPts val="600"/>
              </a:spcBef>
              <a:spcAft>
                <a:spcPts val="0"/>
              </a:spcAft>
              <a:buClr>
                <a:schemeClr val="tx2"/>
              </a:buClr>
              <a:buSzPct val="100000"/>
              <a:buFont typeface="Wingdings" panose="05000000000000000000" pitchFamily="2" charset="2"/>
              <a:buChar char="§"/>
            </a:pPr>
            <a:r>
              <a:rPr lang="fr-FR" sz="1300" dirty="0">
                <a:solidFill>
                  <a:schemeClr val="accent1"/>
                </a:solidFill>
              </a:rPr>
              <a:t>Parcoursup met en œuvre des </a:t>
            </a:r>
            <a:r>
              <a:rPr lang="fr-FR" sz="1300" b="1" dirty="0">
                <a:solidFill>
                  <a:schemeClr val="accent1"/>
                </a:solidFill>
              </a:rPr>
              <a:t>actions volontaristes pour soutenir l’accès au supérieur</a:t>
            </a:r>
            <a:r>
              <a:rPr lang="fr-FR" sz="1300" dirty="0">
                <a:solidFill>
                  <a:schemeClr val="accent1"/>
                </a:solidFill>
              </a:rPr>
              <a:t> des lycéens boursiers, professionnels ou technologiques, ou encore des lycéens participant à des cordées de la réussite</a:t>
            </a:r>
          </a:p>
          <a:p>
            <a:pPr marL="285750" indent="-285750" algn="just" defTabSz="457200">
              <a:spcBef>
                <a:spcPct val="20000"/>
              </a:spcBef>
              <a:spcAft>
                <a:spcPts val="0"/>
              </a:spcAft>
              <a:buClr>
                <a:schemeClr val="tx2"/>
              </a:buClr>
              <a:buSzPct val="100000"/>
              <a:buFont typeface="Wingdings" panose="05000000000000000000" pitchFamily="2" charset="2"/>
              <a:buChar char="§"/>
            </a:pPr>
            <a:r>
              <a:rPr lang="fr-FR" sz="1300" dirty="0">
                <a:solidFill>
                  <a:schemeClr val="accent1"/>
                </a:solidFill>
              </a:rPr>
              <a:t>Parcoursup </a:t>
            </a:r>
            <a:r>
              <a:rPr lang="fr-FR" sz="1300" b="1" dirty="0">
                <a:solidFill>
                  <a:schemeClr val="accent1"/>
                </a:solidFill>
              </a:rPr>
              <a:t>prend en compte les situations particulières </a:t>
            </a:r>
            <a:r>
              <a:rPr lang="fr-FR" sz="1300" dirty="0">
                <a:solidFill>
                  <a:schemeClr val="accent1"/>
                </a:solidFill>
              </a:rPr>
              <a:t>tels les candidats en situation de handicap ou candidats sportifs de haut niveau ou artistes confirmés</a:t>
            </a:r>
          </a:p>
          <a:p>
            <a:pPr marL="285750" indent="-285750" algn="just" defTabSz="457200">
              <a:spcBef>
                <a:spcPct val="20000"/>
              </a:spcBef>
              <a:spcAft>
                <a:spcPts val="0"/>
              </a:spcAft>
              <a:buClr>
                <a:schemeClr val="tx2"/>
              </a:buClr>
              <a:buSzPct val="100000"/>
              <a:buFont typeface="Wingdings" panose="05000000000000000000" pitchFamily="2" charset="2"/>
              <a:buChar char="§"/>
            </a:pPr>
            <a:r>
              <a:rPr lang="fr-FR" sz="1300" dirty="0">
                <a:solidFill>
                  <a:schemeClr val="accent1"/>
                </a:solidFill>
              </a:rPr>
              <a:t>Parcoursup promeut les </a:t>
            </a:r>
            <a:r>
              <a:rPr lang="fr-FR" sz="1300" b="1" dirty="0">
                <a:solidFill>
                  <a:schemeClr val="accent1"/>
                </a:solidFill>
              </a:rPr>
              <a:t>accompagnements personnalisés pour la réussite </a:t>
            </a:r>
            <a:r>
              <a:rPr lang="fr-FR" sz="1300" dirty="0">
                <a:solidFill>
                  <a:schemeClr val="accent1"/>
                </a:solidFill>
              </a:rPr>
              <a:t>mis en place à l’université</a:t>
            </a:r>
          </a:p>
          <a:p>
            <a:pPr marL="179388" algn="just" defTabSz="457200">
              <a:spcBef>
                <a:spcPct val="20000"/>
              </a:spcBef>
              <a:spcAft>
                <a:spcPts val="0"/>
              </a:spcAft>
              <a:buClr>
                <a:srgbClr val="FF0000"/>
              </a:buClr>
              <a:buSzPct val="100000"/>
            </a:pPr>
            <a:endParaRPr lang="fr-FR" sz="1400" dirty="0">
              <a:solidFill>
                <a:schemeClr val="accent1"/>
              </a:solidFill>
            </a:endParaRPr>
          </a:p>
          <a:p>
            <a:pPr marL="179388" algn="just" defTabSz="457200">
              <a:spcBef>
                <a:spcPct val="20000"/>
              </a:spcBef>
              <a:spcAft>
                <a:spcPts val="0"/>
              </a:spcAft>
              <a:buClr>
                <a:srgbClr val="FF0000"/>
              </a:buClr>
              <a:buSzPct val="100000"/>
            </a:pPr>
            <a:endParaRPr lang="fr-FR" sz="1100" dirty="0">
              <a:solidFill>
                <a:schemeClr val="accent1"/>
              </a:solidFill>
            </a:endParaRPr>
          </a:p>
          <a:p>
            <a:pPr marL="179388" algn="just" defTabSz="457200">
              <a:spcBef>
                <a:spcPct val="20000"/>
              </a:spcBef>
              <a:spcAft>
                <a:spcPts val="0"/>
              </a:spcAft>
              <a:buClr>
                <a:srgbClr val="FF0000"/>
              </a:buClr>
              <a:buSzPct val="100000"/>
            </a:pPr>
            <a:endParaRPr lang="fr-FR" sz="1700" dirty="0">
              <a:solidFill>
                <a:schemeClr val="accent1"/>
              </a:solidFill>
            </a:endParaRP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3</a:t>
            </a:fld>
            <a:endParaRPr lang="fr-FR" dirty="0"/>
          </a:p>
        </p:txBody>
      </p:sp>
      <p:sp>
        <p:nvSpPr>
          <p:cNvPr id="7" name="ZoneTexte 6"/>
          <p:cNvSpPr txBox="1"/>
          <p:nvPr/>
        </p:nvSpPr>
        <p:spPr>
          <a:xfrm>
            <a:off x="3779912" y="195486"/>
            <a:ext cx="4986424" cy="369332"/>
          </a:xfrm>
          <a:prstGeom prst="rect">
            <a:avLst/>
          </a:prstGeom>
          <a:solidFill>
            <a:schemeClr val="accent6">
              <a:lumMod val="60000"/>
              <a:lumOff val="40000"/>
            </a:schemeClr>
          </a:solidFill>
        </p:spPr>
        <p:txBody>
          <a:bodyPr wrap="square" rtlCol="0">
            <a:spAutoFit/>
          </a:bodyPr>
          <a:lstStyle/>
          <a:p>
            <a:pPr algn="ctr"/>
            <a:r>
              <a:rPr lang="fr-FR" b="1" cap="small" dirty="0"/>
              <a:t>Des engagements au service des usagers </a:t>
            </a:r>
          </a:p>
        </p:txBody>
      </p:sp>
    </p:spTree>
    <p:extLst>
      <p:ext uri="{BB962C8B-B14F-4D97-AF65-F5344CB8AC3E}">
        <p14:creationId xmlns:p14="http://schemas.microsoft.com/office/powerpoint/2010/main" val="3591060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4</a:t>
            </a:fld>
            <a:endParaRPr lang="fr-FR" dirty="0"/>
          </a:p>
        </p:txBody>
      </p:sp>
      <p:sp>
        <p:nvSpPr>
          <p:cNvPr id="7" name="ZoneTexte 6"/>
          <p:cNvSpPr txBox="1"/>
          <p:nvPr/>
        </p:nvSpPr>
        <p:spPr>
          <a:xfrm>
            <a:off x="2915816" y="281285"/>
            <a:ext cx="5994536" cy="346249"/>
          </a:xfrm>
          <a:prstGeom prst="rect">
            <a:avLst/>
          </a:prstGeom>
          <a:solidFill>
            <a:schemeClr val="accent6">
              <a:lumMod val="60000"/>
              <a:lumOff val="40000"/>
            </a:schemeClr>
          </a:solidFill>
        </p:spPr>
        <p:txBody>
          <a:bodyPr wrap="square" rtlCol="0">
            <a:spAutoFit/>
          </a:bodyPr>
          <a:lstStyle/>
          <a:p>
            <a:pPr algn="ctr"/>
            <a:r>
              <a:rPr lang="fr-FR" sz="1650" b="1" cap="small" dirty="0"/>
              <a:t>Parcoursup, le facilitateur de votre accès au supérieur </a:t>
            </a:r>
          </a:p>
        </p:txBody>
      </p:sp>
      <p:sp>
        <p:nvSpPr>
          <p:cNvPr id="5" name="Espace réservé du contenu 4">
            <a:extLst>
              <a:ext uri="{FF2B5EF4-FFF2-40B4-BE49-F238E27FC236}">
                <a16:creationId xmlns:a16="http://schemas.microsoft.com/office/drawing/2014/main" id="{A19B3AFF-0E04-4EE3-9B45-5C64A1085E04}"/>
              </a:ext>
            </a:extLst>
          </p:cNvPr>
          <p:cNvSpPr>
            <a:spLocks noGrp="1"/>
          </p:cNvSpPr>
          <p:nvPr>
            <p:ph sz="quarter" idx="14"/>
          </p:nvPr>
        </p:nvSpPr>
        <p:spPr>
          <a:xfrm>
            <a:off x="251520" y="915566"/>
            <a:ext cx="8424937" cy="3744416"/>
          </a:xfrm>
        </p:spPr>
        <p:txBody>
          <a:bodyPr/>
          <a:lstStyle/>
          <a:p>
            <a:pPr>
              <a:spcAft>
                <a:spcPts val="1200"/>
              </a:spcAft>
              <a:buFont typeface="Wingdings" panose="05000000000000000000" pitchFamily="2" charset="2"/>
              <a:buChar char="Ø"/>
            </a:pPr>
            <a:r>
              <a:rPr lang="fr-FR" sz="1600" b="1" dirty="0">
                <a:solidFill>
                  <a:schemeClr val="bg1"/>
                </a:solidFill>
                <a:highlight>
                  <a:srgbClr val="0000FF"/>
                </a:highlight>
              </a:rPr>
              <a:t>Une phase d’admission qui propose du choix et des réponses rapidement</a:t>
            </a:r>
          </a:p>
          <a:p>
            <a:pPr marL="450850" indent="-182563" algn="just">
              <a:spcAft>
                <a:spcPts val="1200"/>
              </a:spcAft>
              <a:buFont typeface="Wingdings" panose="05000000000000000000" pitchFamily="2" charset="2"/>
              <a:buChar char="§"/>
              <a:tabLst>
                <a:tab pos="450850" algn="l"/>
              </a:tabLst>
            </a:pPr>
            <a:r>
              <a:rPr lang="fr-FR" sz="1300" dirty="0">
                <a:solidFill>
                  <a:schemeClr val="accent1"/>
                </a:solidFill>
                <a:effectLst>
                  <a:outerShdw blurRad="38100" dist="38100" dir="2700000" algn="tl">
                    <a:srgbClr val="000000">
                      <a:alpha val="43137"/>
                    </a:srgbClr>
                  </a:outerShdw>
                </a:effectLst>
              </a:rPr>
              <a:t>74 %</a:t>
            </a:r>
            <a:r>
              <a:rPr lang="fr-FR" sz="1300" dirty="0">
                <a:solidFill>
                  <a:schemeClr val="accent1"/>
                </a:solidFill>
              </a:rPr>
              <a:t> des lycéens considèrent que Parcoursup facilite l’entrée dans l’enseignement supérieur </a:t>
            </a:r>
          </a:p>
          <a:p>
            <a:pPr marL="450850" indent="-182563" algn="just">
              <a:spcAft>
                <a:spcPts val="1200"/>
              </a:spcAft>
              <a:buFont typeface="Wingdings" panose="05000000000000000000" pitchFamily="2" charset="2"/>
              <a:buChar char="§"/>
              <a:tabLst>
                <a:tab pos="450850" algn="l"/>
              </a:tabLst>
            </a:pPr>
            <a:r>
              <a:rPr lang="fr-FR" sz="1300" dirty="0">
                <a:solidFill>
                  <a:schemeClr val="accent1"/>
                </a:solidFill>
                <a:effectLst>
                  <a:outerShdw blurRad="38100" dist="38100" dir="2700000" algn="tl">
                    <a:srgbClr val="000000">
                      <a:alpha val="43137"/>
                    </a:srgbClr>
                  </a:outerShdw>
                </a:effectLst>
              </a:rPr>
              <a:t>5,6</a:t>
            </a:r>
            <a:r>
              <a:rPr lang="fr-FR" sz="1300" dirty="0">
                <a:solidFill>
                  <a:schemeClr val="accent1"/>
                </a:solidFill>
              </a:rPr>
              <a:t> : c'est le nombre de propositions reçues en moyenne par les 650 000 lycéens</a:t>
            </a:r>
          </a:p>
          <a:p>
            <a:pPr marL="450850" indent="-182563" algn="just">
              <a:spcAft>
                <a:spcPts val="1200"/>
              </a:spcAft>
              <a:buFont typeface="Wingdings" panose="05000000000000000000" pitchFamily="2" charset="2"/>
              <a:buChar char="§"/>
              <a:tabLst>
                <a:tab pos="450850" algn="l"/>
              </a:tabLst>
            </a:pPr>
            <a:r>
              <a:rPr lang="fr-FR" sz="1300" dirty="0">
                <a:solidFill>
                  <a:schemeClr val="accent1"/>
                </a:solidFill>
                <a:effectLst>
                  <a:outerShdw blurRad="38100" dist="38100" dir="2700000" algn="tl">
                    <a:srgbClr val="000000">
                      <a:alpha val="43137"/>
                    </a:srgbClr>
                  </a:outerShdw>
                </a:effectLst>
              </a:rPr>
              <a:t>3,2 jours </a:t>
            </a:r>
            <a:r>
              <a:rPr lang="fr-FR" sz="1300" dirty="0">
                <a:solidFill>
                  <a:schemeClr val="accent1"/>
                </a:solidFill>
              </a:rPr>
              <a:t>: c'est le délai moyen pour recevoir sa 1ère proposition</a:t>
            </a:r>
          </a:p>
          <a:p>
            <a:pPr marL="450850" indent="-182563" algn="just">
              <a:spcAft>
                <a:spcPts val="1200"/>
              </a:spcAft>
              <a:buFont typeface="Wingdings" panose="05000000000000000000" pitchFamily="2" charset="2"/>
              <a:buChar char="§"/>
              <a:tabLst>
                <a:tab pos="450850" algn="l"/>
              </a:tabLst>
            </a:pPr>
            <a:r>
              <a:rPr lang="fr-FR" sz="1300" dirty="0">
                <a:solidFill>
                  <a:schemeClr val="accent1"/>
                </a:solidFill>
                <a:effectLst>
                  <a:outerShdw blurRad="38100" dist="38100" dir="2700000" algn="tl">
                    <a:srgbClr val="000000">
                      <a:alpha val="43137"/>
                    </a:srgbClr>
                  </a:outerShdw>
                </a:effectLst>
              </a:rPr>
              <a:t>67,9 %</a:t>
            </a:r>
            <a:r>
              <a:rPr lang="fr-FR" sz="1300" dirty="0">
                <a:solidFill>
                  <a:schemeClr val="accent1"/>
                </a:solidFill>
              </a:rPr>
              <a:t> :  c'est la part de lycéens qui ont reçu une proposition dès le 1er jour</a:t>
            </a:r>
          </a:p>
          <a:p>
            <a:pPr marL="450850" indent="-182563" algn="just">
              <a:spcAft>
                <a:spcPts val="1800"/>
              </a:spcAft>
              <a:buFont typeface="Wingdings" panose="05000000000000000000" pitchFamily="2" charset="2"/>
              <a:buChar char="§"/>
              <a:tabLst>
                <a:tab pos="450850" algn="l"/>
              </a:tabLst>
            </a:pPr>
            <a:r>
              <a:rPr lang="fr-FR" sz="1300" dirty="0">
                <a:solidFill>
                  <a:schemeClr val="accent1"/>
                </a:solidFill>
                <a:effectLst>
                  <a:outerShdw blurRad="38100" dist="38100" dir="2700000" algn="tl">
                    <a:srgbClr val="000000">
                      <a:alpha val="43137"/>
                    </a:srgbClr>
                  </a:outerShdw>
                </a:effectLst>
              </a:rPr>
              <a:t>81%</a:t>
            </a:r>
            <a:r>
              <a:rPr lang="fr-FR" sz="1300" dirty="0">
                <a:solidFill>
                  <a:schemeClr val="accent1"/>
                </a:solidFill>
              </a:rPr>
              <a:t> :  c'est la part de lycéens ayant reçu au moins 1 proposition la 1ère semaine</a:t>
            </a:r>
          </a:p>
          <a:p>
            <a:pPr>
              <a:spcAft>
                <a:spcPts val="1200"/>
              </a:spcAft>
              <a:buFont typeface="Wingdings" panose="05000000000000000000" pitchFamily="2" charset="2"/>
              <a:buChar char="Ø"/>
            </a:pPr>
            <a:r>
              <a:rPr lang="fr-FR" sz="1600" b="1" dirty="0">
                <a:solidFill>
                  <a:schemeClr val="bg1"/>
                </a:solidFill>
                <a:highlight>
                  <a:srgbClr val="0000FF"/>
                </a:highlight>
              </a:rPr>
              <a:t>Des solutions pour ceux qui n’ont pas eu de réponses avant le Bac  </a:t>
            </a:r>
          </a:p>
          <a:p>
            <a:pPr marL="450850" indent="-182563" algn="just">
              <a:spcAft>
                <a:spcPts val="1200"/>
              </a:spcAft>
              <a:buFont typeface="Wingdings" panose="05000000000000000000" pitchFamily="2" charset="2"/>
              <a:buChar char="§"/>
              <a:tabLst>
                <a:tab pos="450850" algn="l"/>
              </a:tabLst>
            </a:pPr>
            <a:r>
              <a:rPr lang="fr-FR" sz="1300" dirty="0">
                <a:solidFill>
                  <a:schemeClr val="accent1"/>
                </a:solidFill>
                <a:effectLst>
                  <a:outerShdw blurRad="38100" dist="38100" dir="2700000" algn="tl">
                    <a:srgbClr val="000000">
                      <a:alpha val="43137"/>
                    </a:srgbClr>
                  </a:outerShdw>
                </a:effectLst>
              </a:rPr>
              <a:t>83 000 </a:t>
            </a:r>
            <a:r>
              <a:rPr lang="fr-FR" sz="1300" dirty="0">
                <a:solidFill>
                  <a:schemeClr val="accent1"/>
                </a:solidFill>
              </a:rPr>
              <a:t>: c'est le nombre de candidats ayant reçu 1 proposition en phase complémentaire</a:t>
            </a:r>
          </a:p>
          <a:p>
            <a:pPr marL="450850" indent="-182563" algn="just">
              <a:spcAft>
                <a:spcPts val="1200"/>
              </a:spcAft>
              <a:buFont typeface="Wingdings" panose="05000000000000000000" pitchFamily="2" charset="2"/>
              <a:buChar char="§"/>
              <a:tabLst>
                <a:tab pos="450850" algn="l"/>
              </a:tabLst>
            </a:pPr>
            <a:r>
              <a:rPr lang="fr-FR" sz="1300" dirty="0">
                <a:solidFill>
                  <a:schemeClr val="accent1"/>
                </a:solidFill>
                <a:effectLst>
                  <a:outerShdw blurRad="38100" dist="38100" dir="2700000" algn="tl">
                    <a:srgbClr val="000000">
                      <a:alpha val="43137"/>
                    </a:srgbClr>
                  </a:outerShdw>
                </a:effectLst>
              </a:rPr>
              <a:t>38</a:t>
            </a:r>
            <a:r>
              <a:rPr lang="fr-FR" sz="1300" dirty="0">
                <a:solidFill>
                  <a:schemeClr val="accent1"/>
                </a:solidFill>
              </a:rPr>
              <a:t> : c'est le nombre de lycéens qui n’avaient pas eu de solution fin septembre 2025  parmi les 22 000 candidats accompagnés en CAES</a:t>
            </a:r>
          </a:p>
          <a:p>
            <a:pPr marL="176213" algn="just">
              <a:spcAft>
                <a:spcPts val="1200"/>
              </a:spcAft>
              <a:tabLst>
                <a:tab pos="450850" algn="l"/>
              </a:tabLst>
            </a:pPr>
            <a:r>
              <a:rPr lang="fr-FR" sz="700" u="sng" dirty="0">
                <a:solidFill>
                  <a:schemeClr val="accent1"/>
                </a:solidFill>
              </a:rPr>
              <a:t>Sources</a:t>
            </a:r>
            <a:r>
              <a:rPr lang="fr-FR" sz="700" dirty="0">
                <a:solidFill>
                  <a:schemeClr val="accent1"/>
                </a:solidFill>
              </a:rPr>
              <a:t> : bilan Parcoursup 2025 ; baromètre Parcoursup 2025 ; note flash SIES « </a:t>
            </a:r>
            <a:r>
              <a:rPr lang="fr-FR" sz="700" i="1" dirty="0">
                <a:solidFill>
                  <a:schemeClr val="accent1"/>
                </a:solidFill>
              </a:rPr>
              <a:t>Parcoursup 2025 : les propositions d’admission dans l’enseignement supérieur »</a:t>
            </a:r>
            <a:endParaRPr lang="fr-FR" sz="700" dirty="0">
              <a:solidFill>
                <a:schemeClr val="accent1"/>
              </a:solidFill>
            </a:endParaRPr>
          </a:p>
          <a:p>
            <a:pPr marL="285750" indent="-285750">
              <a:spcAft>
                <a:spcPts val="1200"/>
              </a:spcAft>
              <a:buFont typeface="Wingdings" panose="05000000000000000000" pitchFamily="2" charset="2"/>
              <a:buChar char="Ø"/>
            </a:pPr>
            <a:endParaRPr lang="fr-FR" sz="1800" b="1" dirty="0">
              <a:solidFill>
                <a:srgbClr val="F28E65"/>
              </a:solidFill>
              <a:latin typeface="Marianne" panose="02000000000000000000" pitchFamily="2" charset="0"/>
            </a:endParaRPr>
          </a:p>
        </p:txBody>
      </p:sp>
      <p:pic>
        <p:nvPicPr>
          <p:cNvPr id="8" name="Image 7">
            <a:extLst>
              <a:ext uri="{FF2B5EF4-FFF2-40B4-BE49-F238E27FC236}">
                <a16:creationId xmlns:a16="http://schemas.microsoft.com/office/drawing/2014/main" id="{6D55D269-AA2C-4778-93F3-DD8C4C22435C}"/>
              </a:ext>
            </a:extLst>
          </p:cNvPr>
          <p:cNvPicPr/>
          <p:nvPr/>
        </p:nvPicPr>
        <p:blipFill>
          <a:blip r:embed="rId2"/>
          <a:stretch>
            <a:fillRect/>
          </a:stretch>
        </p:blipFill>
        <p:spPr>
          <a:xfrm>
            <a:off x="7254940" y="1563638"/>
            <a:ext cx="1421517" cy="1999367"/>
          </a:xfrm>
          <a:prstGeom prst="rect">
            <a:avLst/>
          </a:prstGeom>
          <a:ln>
            <a:solidFill>
              <a:schemeClr val="bg1">
                <a:lumMod val="95000"/>
              </a:schemeClr>
            </a:solidFill>
          </a:ln>
        </p:spPr>
      </p:pic>
    </p:spTree>
    <p:extLst>
      <p:ext uri="{BB962C8B-B14F-4D97-AF65-F5344CB8AC3E}">
        <p14:creationId xmlns:p14="http://schemas.microsoft.com/office/powerpoint/2010/main" val="683967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6426336" y="4811410"/>
            <a:ext cx="1170000" cy="360000"/>
          </a:xfrm>
        </p:spPr>
        <p:txBody>
          <a:bodyPr/>
          <a:lstStyle/>
          <a:p>
            <a:pPr algn="r"/>
            <a:fld id="{A949B58A-420B-4881-ADE0-CDE881AF0A89}" type="datetime1">
              <a:rPr lang="fr-FR" cap="all" smtClean="0">
                <a:solidFill>
                  <a:schemeClr val="bg1"/>
                </a:solidFill>
              </a:rPr>
              <a:t>03/12/2025</a:t>
            </a:fld>
            <a:endParaRPr lang="fr-FR" cap="all" dirty="0">
              <a:solidFill>
                <a:schemeClr val="bg1"/>
              </a:solidFill>
            </a:endParaRPr>
          </a:p>
        </p:txBody>
      </p:sp>
      <p:sp>
        <p:nvSpPr>
          <p:cNvPr id="11" name="Espace réservé du numéro de diapositive 10"/>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bg1"/>
                </a:solidFill>
              </a:rPr>
              <a:pPr/>
              <a:t>5</a:t>
            </a:fld>
            <a:endParaRPr lang="fr-FR" dirty="0">
              <a:solidFill>
                <a:schemeClr val="bg1"/>
              </a:solidFill>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09453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6</a:t>
            </a:fld>
            <a:endParaRPr lang="fr-FR" dirty="0"/>
          </a:p>
        </p:txBody>
      </p:sp>
      <p:sp>
        <p:nvSpPr>
          <p:cNvPr id="14" name="ZoneTexte 13"/>
          <p:cNvSpPr txBox="1"/>
          <p:nvPr/>
        </p:nvSpPr>
        <p:spPr>
          <a:xfrm>
            <a:off x="346845" y="1382988"/>
            <a:ext cx="4052130" cy="1477328"/>
          </a:xfrm>
          <a:prstGeom prst="rect">
            <a:avLst/>
          </a:prstGeom>
          <a:noFill/>
        </p:spPr>
        <p:txBody>
          <a:bodyPr wrap="square" rtlCol="0">
            <a:spAutoFit/>
          </a:bodyPr>
          <a:lstStyle/>
          <a:p>
            <a:r>
              <a:rPr lang="fr-FR" sz="1500" b="1" dirty="0">
                <a:solidFill>
                  <a:schemeClr val="bg1"/>
                </a:solidFill>
                <a:highlight>
                  <a:srgbClr val="0000FF"/>
                </a:highlight>
              </a:rPr>
              <a:t>Sur onisep.fr/</a:t>
            </a:r>
            <a:r>
              <a:rPr lang="fr-FR" sz="1500" b="1" dirty="0" err="1">
                <a:solidFill>
                  <a:schemeClr val="bg1"/>
                </a:solidFill>
                <a:highlight>
                  <a:srgbClr val="0000FF"/>
                </a:highlight>
              </a:rPr>
              <a:t>avenir-s</a:t>
            </a:r>
            <a:endParaRPr lang="fr-FR" sz="1500" b="1" dirty="0">
              <a:solidFill>
                <a:schemeClr val="bg1"/>
              </a:solidFill>
              <a:highlight>
                <a:srgbClr val="0000FF"/>
              </a:highlight>
            </a:endParaRPr>
          </a:p>
          <a:p>
            <a:pPr algn="just">
              <a:spcBef>
                <a:spcPts val="600"/>
              </a:spcBef>
              <a:spcAft>
                <a:spcPts val="600"/>
              </a:spcAft>
            </a:pPr>
            <a:r>
              <a:rPr lang="fr-FR" sz="1300" dirty="0">
                <a:effectLst/>
                <a:latin typeface="+mj-lt"/>
                <a:ea typeface="Aptos" panose="020B0004020202020204" pitchFamily="34" charset="0"/>
                <a:cs typeface="Aptos" panose="020B0004020202020204" pitchFamily="34" charset="0"/>
              </a:rPr>
              <a:t>Les informations sélectionnées par l’Onisep sur </a:t>
            </a:r>
            <a:r>
              <a:rPr lang="fr-FR" sz="1300" b="1" dirty="0">
                <a:effectLst/>
                <a:latin typeface="+mj-lt"/>
                <a:ea typeface="Aptos" panose="020B0004020202020204" pitchFamily="34" charset="0"/>
                <a:cs typeface="Aptos" panose="020B0004020202020204" pitchFamily="34" charset="0"/>
              </a:rPr>
              <a:t>les filières, les formations et les métiers</a:t>
            </a:r>
            <a:endParaRPr lang="fr-FR" sz="1300" dirty="0">
              <a:effectLst/>
              <a:latin typeface="+mj-lt"/>
              <a:ea typeface="Aptos" panose="020B0004020202020204" pitchFamily="34" charset="0"/>
              <a:cs typeface="Aptos" panose="020B0004020202020204" pitchFamily="34" charset="0"/>
            </a:endParaRPr>
          </a:p>
          <a:p>
            <a:pPr algn="just"/>
            <a:r>
              <a:rPr lang="fr-FR" sz="1300" dirty="0">
                <a:effectLst/>
                <a:latin typeface="+mj-lt"/>
                <a:ea typeface="Aptos" panose="020B0004020202020204" pitchFamily="34" charset="0"/>
                <a:cs typeface="Aptos" panose="020B0004020202020204" pitchFamily="34" charset="0"/>
              </a:rPr>
              <a:t>MonProjetSup, un </a:t>
            </a:r>
            <a:r>
              <a:rPr lang="fr-FR" sz="1300" b="1" dirty="0">
                <a:effectLst/>
                <a:latin typeface="+mj-lt"/>
                <a:ea typeface="Aptos" panose="020B0004020202020204" pitchFamily="34" charset="0"/>
                <a:cs typeface="Aptos" panose="020B0004020202020204" pitchFamily="34" charset="0"/>
              </a:rPr>
              <a:t>nouvel outil pour aider professeurs</a:t>
            </a:r>
            <a:r>
              <a:rPr lang="fr-FR" sz="1300" dirty="0">
                <a:effectLst/>
                <a:latin typeface="+mj-lt"/>
                <a:ea typeface="Aptos" panose="020B0004020202020204" pitchFamily="34" charset="0"/>
                <a:cs typeface="Aptos" panose="020B0004020202020204" pitchFamily="34" charset="0"/>
              </a:rPr>
              <a:t> et </a:t>
            </a:r>
            <a:r>
              <a:rPr lang="fr-FR" sz="1300" b="1" dirty="0">
                <a:effectLst/>
                <a:latin typeface="+mj-lt"/>
                <a:ea typeface="Aptos" panose="020B0004020202020204" pitchFamily="34" charset="0"/>
                <a:cs typeface="Aptos" panose="020B0004020202020204" pitchFamily="34" charset="0"/>
              </a:rPr>
              <a:t>lycéens </a:t>
            </a:r>
            <a:r>
              <a:rPr lang="fr-FR" sz="1300" dirty="0">
                <a:effectLst/>
                <a:latin typeface="+mj-lt"/>
                <a:ea typeface="Aptos" panose="020B0004020202020204" pitchFamily="34" charset="0"/>
                <a:cs typeface="Aptos" panose="020B0004020202020204" pitchFamily="34" charset="0"/>
              </a:rPr>
              <a:t>dans l’élaboration du projet d’orientation</a:t>
            </a:r>
          </a:p>
        </p:txBody>
      </p:sp>
      <p:sp>
        <p:nvSpPr>
          <p:cNvPr id="15" name="ZoneTexte 14"/>
          <p:cNvSpPr txBox="1"/>
          <p:nvPr/>
        </p:nvSpPr>
        <p:spPr>
          <a:xfrm flipH="1">
            <a:off x="346845" y="3193426"/>
            <a:ext cx="4248472" cy="1400383"/>
          </a:xfrm>
          <a:prstGeom prst="rect">
            <a:avLst/>
          </a:prstGeom>
          <a:noFill/>
        </p:spPr>
        <p:txBody>
          <a:bodyPr wrap="square" rtlCol="0">
            <a:spAutoFit/>
          </a:bodyPr>
          <a:lstStyle/>
          <a:p>
            <a:r>
              <a:rPr lang="fr-FR" sz="1500" b="1" dirty="0">
                <a:solidFill>
                  <a:schemeClr val="bg1"/>
                </a:solidFill>
                <a:highlight>
                  <a:srgbClr val="0000FF"/>
                </a:highlight>
              </a:rPr>
              <a:t>Sur parcoursup.gouv.fr : </a:t>
            </a:r>
            <a:r>
              <a:rPr lang="fr-FR" sz="1500" dirty="0">
                <a:solidFill>
                  <a:schemeClr val="bg1"/>
                </a:solidFill>
                <a:highlight>
                  <a:srgbClr val="0000FF"/>
                </a:highlight>
              </a:rPr>
              <a:t> </a:t>
            </a:r>
          </a:p>
          <a:p>
            <a:pPr algn="just">
              <a:spcBef>
                <a:spcPts val="600"/>
              </a:spcBef>
            </a:pPr>
            <a:r>
              <a:rPr lang="fr-FR" sz="1300" dirty="0"/>
              <a:t>La </a:t>
            </a:r>
            <a:r>
              <a:rPr lang="fr-FR" sz="1300" b="1" dirty="0"/>
              <a:t>carte des formations </a:t>
            </a:r>
            <a:r>
              <a:rPr lang="fr-FR" sz="1300" dirty="0"/>
              <a:t>pour </a:t>
            </a:r>
            <a:r>
              <a:rPr lang="fr-FR" sz="1300" b="1" dirty="0"/>
              <a:t>découvrir</a:t>
            </a:r>
            <a:r>
              <a:rPr lang="fr-FR" sz="1300" dirty="0"/>
              <a:t> les formations, enregistrer vos « </a:t>
            </a:r>
            <a:r>
              <a:rPr lang="fr-FR" sz="1300" b="1" dirty="0"/>
              <a:t>favoris</a:t>
            </a:r>
            <a:r>
              <a:rPr lang="fr-FR" sz="1300" dirty="0"/>
              <a:t> », </a:t>
            </a:r>
            <a:r>
              <a:rPr lang="fr-FR" sz="1300" b="1" dirty="0"/>
              <a:t>comparer les formations</a:t>
            </a:r>
            <a:r>
              <a:rPr lang="fr-FR" sz="1300" dirty="0"/>
              <a:t> entre elles, trouver les </a:t>
            </a:r>
            <a:r>
              <a:rPr lang="fr-FR" sz="1300" b="1" dirty="0"/>
              <a:t>contacts utiles </a:t>
            </a:r>
            <a:r>
              <a:rPr lang="fr-FR" sz="1300" dirty="0"/>
              <a:t>ou repérer les  dates des </a:t>
            </a:r>
            <a:r>
              <a:rPr lang="fr-FR" sz="1300" b="1" dirty="0"/>
              <a:t>journées portes ouvertes  </a:t>
            </a:r>
            <a:br>
              <a:rPr lang="fr-FR" sz="1300" dirty="0"/>
            </a:br>
            <a:endParaRPr lang="fr-FR" sz="1300"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9352" y="2721601"/>
            <a:ext cx="3830446" cy="1872208"/>
          </a:xfrm>
          <a:prstGeom prst="rect">
            <a:avLst/>
          </a:prstGeom>
          <a:ln>
            <a:solidFill>
              <a:schemeClr val="bg1">
                <a:lumMod val="95000"/>
              </a:schemeClr>
            </a:solidFill>
          </a:ln>
        </p:spPr>
      </p:pic>
      <p:sp>
        <p:nvSpPr>
          <p:cNvPr id="9" name="Titre 1"/>
          <p:cNvSpPr>
            <a:spLocks noGrp="1"/>
          </p:cNvSpPr>
          <p:nvPr>
            <p:ph type="title"/>
          </p:nvPr>
        </p:nvSpPr>
        <p:spPr>
          <a:xfrm>
            <a:off x="467544" y="930072"/>
            <a:ext cx="8208912" cy="591630"/>
          </a:xfrm>
        </p:spPr>
        <p:txBody>
          <a:bodyPr/>
          <a:lstStyle/>
          <a:p>
            <a:r>
              <a:rPr lang="fr-FR" sz="2200" dirty="0"/>
              <a:t>LE BON RÉFLEXE : S’INFORMER</a:t>
            </a:r>
          </a:p>
        </p:txBody>
      </p:sp>
      <p:pic>
        <p:nvPicPr>
          <p:cNvPr id="10" name="Image 9">
            <a:extLst>
              <a:ext uri="{FF2B5EF4-FFF2-40B4-BE49-F238E27FC236}">
                <a16:creationId xmlns:a16="http://schemas.microsoft.com/office/drawing/2014/main" id="{18FB4C46-93EE-A5C8-7727-63D188E800F5}"/>
              </a:ext>
            </a:extLst>
          </p:cNvPr>
          <p:cNvPicPr>
            <a:picLocks noChangeAspect="1"/>
          </p:cNvPicPr>
          <p:nvPr/>
        </p:nvPicPr>
        <p:blipFill>
          <a:blip r:embed="rId3"/>
          <a:stretch>
            <a:fillRect/>
          </a:stretch>
        </p:blipFill>
        <p:spPr>
          <a:xfrm>
            <a:off x="4728572" y="1385456"/>
            <a:ext cx="1296144" cy="972108"/>
          </a:xfrm>
          <a:prstGeom prst="rect">
            <a:avLst/>
          </a:prstGeom>
        </p:spPr>
      </p:pic>
      <p:sp>
        <p:nvSpPr>
          <p:cNvPr id="11" name="ZoneTexte 10"/>
          <p:cNvSpPr txBox="1"/>
          <p:nvPr/>
        </p:nvSpPr>
        <p:spPr>
          <a:xfrm>
            <a:off x="3203848" y="261818"/>
            <a:ext cx="5515024" cy="338554"/>
          </a:xfrm>
          <a:prstGeom prst="rect">
            <a:avLst/>
          </a:prstGeom>
          <a:solidFill>
            <a:schemeClr val="accent6">
              <a:lumMod val="60000"/>
              <a:lumOff val="40000"/>
            </a:schemeClr>
          </a:solidFill>
        </p:spPr>
        <p:txBody>
          <a:bodyPr wrap="square" rtlCol="0">
            <a:spAutoFit/>
          </a:bodyPr>
          <a:lstStyle/>
          <a:p>
            <a:pPr algn="ctr"/>
            <a:r>
              <a:rPr lang="fr-FR" sz="1600" b="1" cap="small" dirty="0"/>
              <a:t>Des outils pour préparer son projet d’orientation</a:t>
            </a:r>
          </a:p>
        </p:txBody>
      </p:sp>
      <p:pic>
        <p:nvPicPr>
          <p:cNvPr id="3" name="Image 2">
            <a:extLst>
              <a:ext uri="{FF2B5EF4-FFF2-40B4-BE49-F238E27FC236}">
                <a16:creationId xmlns:a16="http://schemas.microsoft.com/office/drawing/2014/main" id="{E3371BD2-76F4-42FA-8BC3-45577F6B0FE0}"/>
              </a:ext>
            </a:extLst>
          </p:cNvPr>
          <p:cNvPicPr>
            <a:picLocks noChangeAspect="1"/>
          </p:cNvPicPr>
          <p:nvPr/>
        </p:nvPicPr>
        <p:blipFill>
          <a:blip r:embed="rId4"/>
          <a:stretch>
            <a:fillRect/>
          </a:stretch>
        </p:blipFill>
        <p:spPr>
          <a:xfrm>
            <a:off x="6151526" y="1934327"/>
            <a:ext cx="2448272" cy="419897"/>
          </a:xfrm>
          <a:prstGeom prst="rect">
            <a:avLst/>
          </a:prstGeom>
        </p:spPr>
      </p:pic>
    </p:spTree>
    <p:extLst>
      <p:ext uri="{BB962C8B-B14F-4D97-AF65-F5344CB8AC3E}">
        <p14:creationId xmlns:p14="http://schemas.microsoft.com/office/powerpoint/2010/main" val="1246330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a:spLocks noGrp="1"/>
          </p:cNvSpPr>
          <p:nvPr>
            <p:ph type="title"/>
          </p:nvPr>
        </p:nvSpPr>
        <p:spPr>
          <a:xfrm>
            <a:off x="467544" y="930072"/>
            <a:ext cx="8208912" cy="591630"/>
          </a:xfrm>
        </p:spPr>
        <p:txBody>
          <a:bodyPr/>
          <a:lstStyle/>
          <a:p>
            <a:r>
              <a:rPr lang="fr-FR" sz="2200" dirty="0"/>
              <a:t>LE BON REFLEXE : ÉCHANGER, SE PRÉPARER</a:t>
            </a:r>
          </a:p>
        </p:txBody>
      </p:sp>
      <p:sp>
        <p:nvSpPr>
          <p:cNvPr id="8" name="Espace réservé du numéro de diapositive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400" b="0" i="0" u="none" strike="noStrike" kern="1200" cap="none" spc="0" normalizeH="0" baseline="0" noProof="0" smtClean="0">
                <a:ln>
                  <a:noFill/>
                </a:ln>
                <a:solidFill>
                  <a:srgbClr val="FF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400" b="0" i="0" u="none" strike="noStrike" kern="1200" cap="none" spc="0" normalizeH="0" baseline="0" noProof="0" dirty="0">
              <a:ln>
                <a:noFill/>
              </a:ln>
              <a:solidFill>
                <a:srgbClr val="FF0000"/>
              </a:solidFill>
              <a:effectLst/>
              <a:uLnTx/>
              <a:uFillTx/>
              <a:latin typeface="Arial"/>
              <a:ea typeface="+mn-ea"/>
              <a:cs typeface="+mn-cs"/>
            </a:endParaRPr>
          </a:p>
        </p:txBody>
      </p:sp>
      <p:sp>
        <p:nvSpPr>
          <p:cNvPr id="2" name="ZoneTexte 1"/>
          <p:cNvSpPr txBox="1"/>
          <p:nvPr/>
        </p:nvSpPr>
        <p:spPr>
          <a:xfrm>
            <a:off x="467545" y="1347614"/>
            <a:ext cx="8247690" cy="3462486"/>
          </a:xfrm>
          <a:prstGeom prst="rect">
            <a:avLst/>
          </a:prstGeom>
          <a:solidFill>
            <a:schemeClr val="tx1"/>
          </a:solidFill>
          <a:ln w="28575">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FF9575"/>
                </a:solidFill>
                <a:effectLst/>
                <a:uLnTx/>
                <a:uFillTx/>
                <a:latin typeface="Arial"/>
                <a:ea typeface="+mn-ea"/>
                <a:cs typeface="+mn-cs"/>
              </a:rPr>
              <a:t>Échanger avec des professionnels dans votre lycée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FFFFFF"/>
                </a:solidFill>
                <a:effectLst/>
                <a:uLnTx/>
                <a:uFillTx/>
                <a:latin typeface="Arial"/>
                <a:ea typeface="+mn-ea"/>
                <a:cs typeface="+mn-cs"/>
              </a:rPr>
              <a:t>Votre professeur principal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FFFFFF"/>
                </a:solidFill>
                <a:effectLst/>
                <a:uLnTx/>
                <a:uFillTx/>
                <a:latin typeface="Arial"/>
                <a:ea typeface="+mn-ea"/>
                <a:cs typeface="+mn-cs"/>
              </a:rPr>
              <a:t>Les personnels d’orientation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2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FF9575"/>
                </a:solidFill>
                <a:effectLst/>
                <a:uLnTx/>
                <a:uFillTx/>
                <a:latin typeface="Arial"/>
                <a:ea typeface="+mn-ea"/>
                <a:cs typeface="+mn-cs"/>
              </a:rPr>
              <a:t>Échanger avec les formations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FFFFFF"/>
                </a:solidFill>
                <a:effectLst/>
                <a:uLnTx/>
                <a:uFillTx/>
                <a:latin typeface="Arial"/>
                <a:ea typeface="+mn-ea"/>
                <a:cs typeface="+mn-cs"/>
              </a:rPr>
              <a:t>Les responsables de formations et étudiants ambassadeurs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FFFFFF"/>
                </a:solidFill>
                <a:effectLst/>
                <a:uLnTx/>
                <a:uFillTx/>
                <a:latin typeface="Arial"/>
                <a:ea typeface="+mn-ea"/>
                <a:cs typeface="+mn-cs"/>
              </a:rPr>
              <a:t>Lors des journées portes ouvertes et salons avec conférences thématiques </a:t>
            </a:r>
            <a:br>
              <a:rPr kumimoji="0" lang="fr-FR" sz="1200" b="0" i="0" u="none" strike="noStrike" kern="1200" cap="none" spc="0" normalizeH="0" baseline="0" noProof="0" dirty="0">
                <a:ln>
                  <a:noFill/>
                </a:ln>
                <a:solidFill>
                  <a:srgbClr val="FFFFFF"/>
                </a:solidFill>
                <a:effectLst/>
                <a:uLnTx/>
                <a:uFillTx/>
                <a:latin typeface="Arial"/>
                <a:ea typeface="+mn-ea"/>
                <a:cs typeface="+mn-cs"/>
              </a:rPr>
            </a:br>
            <a:r>
              <a:rPr kumimoji="0" lang="fr-FR" sz="1200" b="0" i="0" u="none" strike="noStrike" kern="1200" cap="none" spc="0" normalizeH="0" baseline="0" noProof="0" dirty="0">
                <a:ln>
                  <a:noFill/>
                </a:ln>
                <a:solidFill>
                  <a:srgbClr val="FFFFFF"/>
                </a:solidFill>
                <a:effectLst/>
                <a:uLnTx/>
                <a:uFillTx/>
                <a:latin typeface="Arial"/>
                <a:ea typeface="+mn-ea"/>
                <a:cs typeface="+mn-cs"/>
              </a:rPr>
              <a:t>&gt;&gt; </a:t>
            </a:r>
            <a:r>
              <a:rPr kumimoji="0" lang="fr-FR" sz="1200" b="0" i="1" u="none" strike="noStrike" kern="1200" cap="none" spc="0" normalizeH="0" baseline="0" noProof="0" dirty="0">
                <a:ln>
                  <a:noFill/>
                </a:ln>
                <a:solidFill>
                  <a:srgbClr val="FFFFFF"/>
                </a:solidFill>
                <a:effectLst/>
                <a:uLnTx/>
                <a:uFillTx/>
                <a:latin typeface="Arial"/>
                <a:ea typeface="+mn-ea"/>
                <a:cs typeface="+mn-cs"/>
              </a:rPr>
              <a:t>contact et dates à retrouver sur parcoursup.gouv.fr </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fr-FR" sz="1200" b="0" i="0" u="none" strike="noStrike" kern="1200" cap="none" spc="0" normalizeH="0" baseline="0" noProof="0" dirty="0">
                <a:ln>
                  <a:noFill/>
                </a:ln>
                <a:solidFill>
                  <a:srgbClr val="FFFFFF"/>
                </a:solidFill>
                <a:effectLst/>
                <a:uLnTx/>
                <a:uFillTx/>
                <a:latin typeface="Arial"/>
                <a:ea typeface="+mn-ea"/>
                <a:cs typeface="+mn-cs"/>
              </a:rPr>
            </a:br>
            <a:r>
              <a:rPr kumimoji="0" lang="fr-FR" sz="1500" b="1" i="0" u="none" strike="noStrike" kern="1200" cap="none" spc="0" normalizeH="0" baseline="0" noProof="0" dirty="0">
                <a:ln>
                  <a:noFill/>
                </a:ln>
                <a:solidFill>
                  <a:srgbClr val="FF9575"/>
                </a:solidFill>
                <a:effectLst/>
                <a:uLnTx/>
                <a:uFillTx/>
                <a:latin typeface="Arial"/>
                <a:ea typeface="+mn-ea"/>
                <a:cs typeface="+mn-cs"/>
              </a:rPr>
              <a:t>Se préparer avec les outils Parcoursup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FFFFFF"/>
                </a:solidFill>
                <a:effectLst/>
                <a:uLnTx/>
                <a:uFillTx/>
                <a:latin typeface="Arial"/>
                <a:ea typeface="+mn-ea"/>
                <a:cs typeface="+mn-cs"/>
              </a:rPr>
              <a:t>Quiz, vidéos tuto, Règles d’or, FAQ, Live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FFFFFF"/>
                </a:solidFill>
                <a:effectLst/>
                <a:uLnTx/>
                <a:uFillTx/>
                <a:latin typeface="Arial"/>
                <a:ea typeface="+mn-ea"/>
                <a:cs typeface="+mn-cs"/>
              </a:rPr>
              <a:t>Simulateur de Parcoursup : des données fiables, un outil personnalisé</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FFFFFF"/>
                </a:solidFill>
                <a:effectLst/>
                <a:uLnTx/>
                <a:uFillTx/>
                <a:latin typeface="Arial"/>
                <a:ea typeface="+mn-ea"/>
                <a:cs typeface="+mn-cs"/>
              </a:rPr>
              <a:t>Site d’entrainement de la phase d’admission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FF9575"/>
                </a:solidFill>
                <a:effectLst/>
                <a:uLnTx/>
                <a:uFillTx/>
                <a:latin typeface="Arial"/>
                <a:ea typeface="+mn-ea"/>
                <a:cs typeface="+mn-cs"/>
              </a:rPr>
              <a:t>S’informer tout au long de la procédure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FFFFFF"/>
                </a:solidFill>
                <a:effectLst/>
                <a:uLnTx/>
                <a:uFillTx/>
                <a:latin typeface="Arial"/>
                <a:ea typeface="+mn-ea"/>
                <a:cs typeface="+mn-cs"/>
              </a:rPr>
              <a:t>Consulter l’espace « Ressources » sur parcoursup.gouv.fr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FFFFFF"/>
                </a:solidFill>
                <a:effectLst/>
                <a:uLnTx/>
                <a:uFillTx/>
                <a:latin typeface="Arial"/>
                <a:ea typeface="+mn-ea"/>
                <a:cs typeface="+mn-cs"/>
              </a:rPr>
              <a:t>Suivre Parcoursup sur les réseaux sociaux</a:t>
            </a:r>
          </a:p>
        </p:txBody>
      </p:sp>
      <p:sp>
        <p:nvSpPr>
          <p:cNvPr id="6" name="ZoneTexte 5">
            <a:extLst>
              <a:ext uri="{FF2B5EF4-FFF2-40B4-BE49-F238E27FC236}">
                <a16:creationId xmlns:a16="http://schemas.microsoft.com/office/drawing/2014/main" id="{EA7B6D1B-DD48-4DF9-92E1-49E7164BF8BE}"/>
              </a:ext>
            </a:extLst>
          </p:cNvPr>
          <p:cNvSpPr txBox="1"/>
          <p:nvPr/>
        </p:nvSpPr>
        <p:spPr>
          <a:xfrm>
            <a:off x="3203848" y="261818"/>
            <a:ext cx="5515024" cy="338554"/>
          </a:xfrm>
          <a:prstGeom prst="rect">
            <a:avLst/>
          </a:prstGeom>
          <a:solidFill>
            <a:schemeClr val="accent6">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small" spc="0" normalizeH="0" baseline="0" noProof="0" dirty="0">
                <a:ln>
                  <a:noFill/>
                </a:ln>
                <a:solidFill>
                  <a:srgbClr val="000091"/>
                </a:solidFill>
                <a:effectLst/>
                <a:uLnTx/>
                <a:uFillTx/>
                <a:latin typeface="Arial"/>
                <a:ea typeface="+mn-ea"/>
                <a:cs typeface="+mn-cs"/>
              </a:rPr>
              <a:t>Des outils pour préparer son projet d’orientation</a:t>
            </a:r>
          </a:p>
        </p:txBody>
      </p:sp>
      <p:sp>
        <p:nvSpPr>
          <p:cNvPr id="7" name="Explosion 2 6"/>
          <p:cNvSpPr/>
          <p:nvPr/>
        </p:nvSpPr>
        <p:spPr>
          <a:xfrm>
            <a:off x="6588224" y="3219822"/>
            <a:ext cx="2232248" cy="1506444"/>
          </a:xfrm>
          <a:prstGeom prst="irregularSeal2">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ZoneTexte 9"/>
          <p:cNvSpPr txBox="1"/>
          <p:nvPr/>
        </p:nvSpPr>
        <p:spPr>
          <a:xfrm>
            <a:off x="7020272" y="3743732"/>
            <a:ext cx="1440160" cy="553998"/>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000091"/>
                </a:solidFill>
                <a:effectLst/>
                <a:uLnTx/>
                <a:uFillTx/>
                <a:latin typeface="Arial"/>
                <a:ea typeface="+mn-ea"/>
                <a:cs typeface="+mn-cs"/>
              </a:rPr>
              <a:t>+ d’1 lycéen sur 2 </a:t>
            </a:r>
            <a:br>
              <a:rPr kumimoji="0" lang="fr-FR" sz="1000" b="1" i="0" u="none" strike="noStrike" kern="1200" cap="none" spc="0" normalizeH="0" baseline="0" noProof="0" dirty="0">
                <a:ln>
                  <a:noFill/>
                </a:ln>
                <a:solidFill>
                  <a:srgbClr val="000091"/>
                </a:solidFill>
                <a:effectLst/>
                <a:uLnTx/>
                <a:uFillTx/>
                <a:latin typeface="Arial"/>
                <a:ea typeface="+mn-ea"/>
                <a:cs typeface="+mn-cs"/>
              </a:rPr>
            </a:br>
            <a:r>
              <a:rPr kumimoji="0" lang="fr-FR" sz="1000" b="1" i="0" u="none" strike="noStrike" kern="1200" cap="none" spc="0" normalizeH="0" baseline="0" noProof="0" dirty="0">
                <a:ln>
                  <a:noFill/>
                </a:ln>
                <a:solidFill>
                  <a:srgbClr val="000091"/>
                </a:solidFill>
                <a:effectLst/>
                <a:uLnTx/>
                <a:uFillTx/>
                <a:latin typeface="Arial"/>
                <a:ea typeface="+mn-ea"/>
                <a:cs typeface="+mn-cs"/>
              </a:rPr>
              <a:t>a utilisé le site d’entraînement</a:t>
            </a:r>
          </a:p>
        </p:txBody>
      </p:sp>
      <p:sp>
        <p:nvSpPr>
          <p:cNvPr id="11" name="Explosion 2 10"/>
          <p:cNvSpPr/>
          <p:nvPr/>
        </p:nvSpPr>
        <p:spPr>
          <a:xfrm>
            <a:off x="5724128" y="2067694"/>
            <a:ext cx="2304256" cy="1676038"/>
          </a:xfrm>
          <a:prstGeom prst="irregularSeal2">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ZoneTexte 11"/>
          <p:cNvSpPr txBox="1"/>
          <p:nvPr/>
        </p:nvSpPr>
        <p:spPr>
          <a:xfrm>
            <a:off x="6156176" y="2665824"/>
            <a:ext cx="1368152" cy="553998"/>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000091"/>
                </a:solidFill>
                <a:effectLst/>
                <a:uLnTx/>
                <a:uFillTx/>
                <a:latin typeface="Arial"/>
                <a:ea typeface="+mn-ea"/>
                <a:cs typeface="+mn-cs"/>
              </a:rPr>
              <a:t>80% des lycéens déclarent avoir utilisé le simulateur</a:t>
            </a:r>
          </a:p>
        </p:txBody>
      </p:sp>
    </p:spTree>
    <p:extLst>
      <p:ext uri="{BB962C8B-B14F-4D97-AF65-F5344CB8AC3E}">
        <p14:creationId xmlns:p14="http://schemas.microsoft.com/office/powerpoint/2010/main" val="2702570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3" y="900000"/>
            <a:ext cx="8208913" cy="562500"/>
          </a:xfrm>
        </p:spPr>
        <p:txBody>
          <a:bodyPr/>
          <a:lstStyle/>
          <a:p>
            <a:r>
              <a:rPr lang="fr-FR" sz="1800" dirty="0">
                <a:solidFill>
                  <a:schemeClr val="bg1"/>
                </a:solidFill>
                <a:highlight>
                  <a:srgbClr val="0000FF"/>
                </a:highlight>
                <a:latin typeface="+mn-lt"/>
                <a:ea typeface="+mn-ea"/>
                <a:cs typeface="+mn-cs"/>
              </a:rPr>
              <a:t>S’inscrire sur Parcoursup à partir du 19 janvier 2026 </a:t>
            </a:r>
          </a:p>
        </p:txBody>
      </p:sp>
      <p:sp>
        <p:nvSpPr>
          <p:cNvPr id="3" name="Espace réservé du contenu 2"/>
          <p:cNvSpPr>
            <a:spLocks noGrp="1"/>
          </p:cNvSpPr>
          <p:nvPr>
            <p:ph sz="quarter" idx="4294967295"/>
          </p:nvPr>
        </p:nvSpPr>
        <p:spPr>
          <a:xfrm>
            <a:off x="467542" y="1347614"/>
            <a:ext cx="8208914" cy="3160936"/>
          </a:xfrm>
        </p:spPr>
        <p:txBody>
          <a:bodyPr/>
          <a:lstStyle/>
          <a:p>
            <a:pPr algn="just"/>
            <a:r>
              <a:rPr lang="fr-FR" sz="1300" b="1" dirty="0">
                <a:solidFill>
                  <a:schemeClr val="bg1"/>
                </a:solidFill>
                <a:highlight>
                  <a:srgbClr val="0000FF"/>
                </a:highlight>
              </a:rPr>
              <a:t>1. CRÉER UN COMPTE</a:t>
            </a:r>
          </a:p>
          <a:p>
            <a:pPr algn="just"/>
            <a:r>
              <a:rPr lang="fr-FR" sz="1200" b="1" dirty="0">
                <a:solidFill>
                  <a:schemeClr val="accent1"/>
                </a:solidFill>
              </a:rPr>
              <a:t>Les candidats doivent d’abord se créer un compte Parcoursup</a:t>
            </a:r>
            <a:r>
              <a:rPr lang="fr-FR" sz="1200" dirty="0">
                <a:solidFill>
                  <a:schemeClr val="accent1"/>
                </a:solidFill>
              </a:rPr>
              <a:t>, en utilisant une adresse email valide et régulièrement utilisée et un mot de passe.</a:t>
            </a:r>
          </a:p>
          <a:p>
            <a:pPr algn="just"/>
            <a:r>
              <a:rPr lang="fr-FR" sz="1200" dirty="0">
                <a:solidFill>
                  <a:schemeClr val="accent1"/>
                </a:solidFill>
              </a:rPr>
              <a:t>Les lycéens doivent créer leur compte Parcoursup en utilisant l'adresse mail précédemment transmise au lycée. En cas de doute contactez la scolarité de votre établissement.</a:t>
            </a:r>
          </a:p>
          <a:p>
            <a:pPr algn="just"/>
            <a:r>
              <a:rPr lang="fr-FR" sz="1300" b="1" dirty="0">
                <a:solidFill>
                  <a:schemeClr val="bg1"/>
                </a:solidFill>
                <a:highlight>
                  <a:srgbClr val="0000FF"/>
                </a:highlight>
              </a:rPr>
              <a:t>2. CRÉER SON DOSSIER</a:t>
            </a:r>
          </a:p>
          <a:p>
            <a:pPr algn="just">
              <a:spcAft>
                <a:spcPts val="0"/>
              </a:spcAft>
            </a:pPr>
            <a:r>
              <a:rPr lang="fr-FR" sz="1200" b="1" dirty="0">
                <a:solidFill>
                  <a:schemeClr val="accent1"/>
                </a:solidFill>
              </a:rPr>
              <a:t>Une fois le compte créé, les lycéens se connectent pour commencer la création de leur dossier candidat. </a:t>
            </a:r>
          </a:p>
          <a:p>
            <a:pPr algn="just">
              <a:spcAft>
                <a:spcPts val="0"/>
              </a:spcAft>
            </a:pPr>
            <a:r>
              <a:rPr lang="fr-FR" sz="1200" b="1" dirty="0">
                <a:solidFill>
                  <a:schemeClr val="accent1"/>
                </a:solidFill>
              </a:rPr>
              <a:t>Vous aurez besoin de renseigner votre INE </a:t>
            </a:r>
            <a:r>
              <a:rPr lang="fr-FR" sz="1200" dirty="0">
                <a:solidFill>
                  <a:schemeClr val="accent1"/>
                </a:solidFill>
              </a:rPr>
              <a:t>(identifiant national élève pour tous les lycéens). Il est présent sur les bulletins scolaires ou le relevé de notes des épreuves du baccalauréat.</a:t>
            </a:r>
          </a:p>
          <a:p>
            <a:pPr lvl="0" algn="just" defTabSz="457200">
              <a:spcBef>
                <a:spcPts val="600"/>
              </a:spcBef>
              <a:spcAft>
                <a:spcPts val="600"/>
              </a:spcAft>
              <a:buClr>
                <a:srgbClr val="FF0000"/>
              </a:buClr>
              <a:buSzPct val="100000"/>
            </a:pPr>
            <a:r>
              <a:rPr lang="fr-FR" sz="1200" b="1" dirty="0">
                <a:solidFill>
                  <a:schemeClr val="accent1"/>
                </a:solidFill>
              </a:rPr>
              <a:t>Pour les lycées français à l’étranger </a:t>
            </a:r>
            <a:r>
              <a:rPr lang="fr-FR" sz="1200" dirty="0">
                <a:solidFill>
                  <a:schemeClr val="accent1"/>
                </a:solidFill>
              </a:rPr>
              <a:t>: l’établissement fournit l’identifiant pour créer son dossier candidat. Cet </a:t>
            </a:r>
            <a:r>
              <a:rPr lang="fr-FR" sz="1200" b="1" u="sng" dirty="0">
                <a:solidFill>
                  <a:schemeClr val="tx2">
                    <a:lumMod val="75000"/>
                  </a:schemeClr>
                </a:solidFill>
              </a:rPr>
              <a:t>identifiant</a:t>
            </a:r>
            <a:r>
              <a:rPr lang="fr-FR" sz="1200" dirty="0">
                <a:solidFill>
                  <a:schemeClr val="accent1"/>
                </a:solidFill>
              </a:rPr>
              <a:t> correspond au </a:t>
            </a:r>
            <a:r>
              <a:rPr lang="fr-FR" sz="1200" b="1" u="sng" dirty="0">
                <a:solidFill>
                  <a:schemeClr val="tx2">
                    <a:lumMod val="75000"/>
                  </a:schemeClr>
                </a:solidFill>
              </a:rPr>
              <a:t>numéro cyclades </a:t>
            </a:r>
            <a:r>
              <a:rPr lang="fr-FR" sz="1200" dirty="0">
                <a:solidFill>
                  <a:schemeClr val="accent1"/>
                </a:solidFill>
              </a:rPr>
              <a:t>(numéro d’inscription au bac)</a:t>
            </a:r>
          </a:p>
          <a:p>
            <a:pPr lvl="0" defTabSz="457200">
              <a:spcBef>
                <a:spcPct val="20000"/>
              </a:spcBef>
              <a:spcAft>
                <a:spcPts val="0"/>
              </a:spcAft>
              <a:buClr>
                <a:srgbClr val="FF0000"/>
              </a:buClr>
              <a:buSzPct val="100000"/>
            </a:pPr>
            <a:endParaRPr lang="fr-FR" sz="2000" dirty="0">
              <a:solidFill>
                <a:srgbClr val="3D566E"/>
              </a:solidFill>
            </a:endParaRPr>
          </a:p>
          <a:p>
            <a:endParaRPr lang="fr-FR"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8</a:t>
            </a:fld>
            <a:endParaRPr lang="fr-FR"/>
          </a:p>
        </p:txBody>
      </p:sp>
      <p:sp>
        <p:nvSpPr>
          <p:cNvPr id="9" name="ZoneTexte 8"/>
          <p:cNvSpPr txBox="1"/>
          <p:nvPr/>
        </p:nvSpPr>
        <p:spPr>
          <a:xfrm>
            <a:off x="4716016" y="195486"/>
            <a:ext cx="3960440" cy="369332"/>
          </a:xfrm>
          <a:prstGeom prst="rect">
            <a:avLst/>
          </a:prstGeom>
          <a:solidFill>
            <a:schemeClr val="accent6">
              <a:lumMod val="60000"/>
              <a:lumOff val="40000"/>
            </a:schemeClr>
          </a:solidFill>
        </p:spPr>
        <p:txBody>
          <a:bodyPr wrap="square" rtlCol="0">
            <a:spAutoFit/>
          </a:bodyPr>
          <a:lstStyle/>
          <a:p>
            <a:pPr algn="ctr"/>
            <a:r>
              <a:rPr lang="fr-FR" b="1" cap="small" dirty="0"/>
              <a:t>S’inscrire sur Parcoursup </a:t>
            </a:r>
          </a:p>
        </p:txBody>
      </p:sp>
      <p:sp>
        <p:nvSpPr>
          <p:cNvPr id="10" name="ZoneTexte 9"/>
          <p:cNvSpPr txBox="1"/>
          <p:nvPr/>
        </p:nvSpPr>
        <p:spPr>
          <a:xfrm>
            <a:off x="467542" y="3794146"/>
            <a:ext cx="8397871" cy="898708"/>
          </a:xfrm>
          <a:prstGeom prst="rect">
            <a:avLst/>
          </a:prstGeom>
          <a:solidFill>
            <a:schemeClr val="accent6">
              <a:lumMod val="40000"/>
              <a:lumOff val="60000"/>
            </a:schemeClr>
          </a:solidFill>
        </p:spPr>
        <p:txBody>
          <a:bodyPr wrap="square" rtlCol="0">
            <a:spAutoFit/>
          </a:bodyPr>
          <a:lstStyle/>
          <a:p>
            <a:r>
              <a:rPr lang="fr-FR" sz="1100" b="1" cap="small" dirty="0">
                <a:solidFill>
                  <a:schemeClr val="tx2"/>
                </a:solidFill>
              </a:rPr>
              <a:t>[ Important ] </a:t>
            </a:r>
            <a:r>
              <a:rPr lang="fr-FR" sz="1100" dirty="0">
                <a:solidFill>
                  <a:schemeClr val="accent1"/>
                </a:solidFill>
              </a:rPr>
              <a:t>Renseignez un numéro de téléphone portable pour recevoir les alertes envoyées par la plateforme.</a:t>
            </a:r>
          </a:p>
          <a:p>
            <a:pPr marL="0" lvl="1" algn="just" defTabSz="457200">
              <a:lnSpc>
                <a:spcPct val="90000"/>
              </a:lnSpc>
              <a:buSzPct val="100000"/>
            </a:pPr>
            <a:endParaRPr lang="fr-FR" sz="1100" b="1" i="1" dirty="0">
              <a:solidFill>
                <a:schemeClr val="accent1"/>
              </a:solidFill>
            </a:endParaRPr>
          </a:p>
          <a:p>
            <a:pPr marL="0" lvl="1">
              <a:lnSpc>
                <a:spcPct val="90000"/>
              </a:lnSpc>
              <a:buSzPct val="100000"/>
            </a:pPr>
            <a:r>
              <a:rPr lang="fr-FR" sz="1100" b="1" cap="small" dirty="0">
                <a:solidFill>
                  <a:schemeClr val="tx2"/>
                </a:solidFill>
              </a:rPr>
              <a:t>[ Conseil aux parents ou tuteurs légaux ] </a:t>
            </a:r>
            <a:r>
              <a:rPr lang="fr-FR" sz="1100" dirty="0">
                <a:solidFill>
                  <a:schemeClr val="accent1"/>
                </a:solidFill>
              </a:rPr>
              <a:t>Vous pouvez également renseigner votre email et numéro de portable dans le dossier de votre enfant pour recevoir messages et alertes Parcoursup. Vous pourrez également recevoir de la part des formations qui organisent des épreuves écrites/orales le rappel des échéances à respecter.</a:t>
            </a:r>
            <a:r>
              <a:rPr lang="fr-FR" sz="1300" b="1" i="1" dirty="0">
                <a:solidFill>
                  <a:schemeClr val="accent1"/>
                </a:solidFill>
              </a:rPr>
              <a:t> </a:t>
            </a:r>
          </a:p>
        </p:txBody>
      </p:sp>
    </p:spTree>
    <p:extLst>
      <p:ext uri="{BB962C8B-B14F-4D97-AF65-F5344CB8AC3E}">
        <p14:creationId xmlns:p14="http://schemas.microsoft.com/office/powerpoint/2010/main" val="1614475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9</a:t>
            </a:fld>
            <a:endParaRPr lang="fr-FR" dirty="0"/>
          </a:p>
        </p:txBody>
      </p:sp>
      <p:sp>
        <p:nvSpPr>
          <p:cNvPr id="9" name="Espace réservé du contenu 2"/>
          <p:cNvSpPr txBox="1">
            <a:spLocks/>
          </p:cNvSpPr>
          <p:nvPr/>
        </p:nvSpPr>
        <p:spPr bwMode="gray">
          <a:xfrm>
            <a:off x="323528" y="915566"/>
            <a:ext cx="8640960" cy="396044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b="1" dirty="0">
                <a:solidFill>
                  <a:schemeClr val="tx1"/>
                </a:solidFill>
              </a:rPr>
              <a:t>Parmi les 25 000 formations dispensant des diplômes nationaux et d’établissements :</a:t>
            </a:r>
          </a:p>
          <a:p>
            <a:endParaRPr lang="fr-FR" sz="800" b="1" dirty="0">
              <a:solidFill>
                <a:srgbClr val="F28E65"/>
              </a:solidFill>
            </a:endParaRPr>
          </a:p>
          <a:p>
            <a:pPr algn="just">
              <a:buClr>
                <a:schemeClr val="bg2"/>
              </a:buClr>
            </a:pPr>
            <a:r>
              <a:rPr lang="fr-FR" sz="1400" b="1" dirty="0">
                <a:solidFill>
                  <a:schemeClr val="bg1"/>
                </a:solidFill>
                <a:highlight>
                  <a:srgbClr val="0000FF"/>
                </a:highlight>
              </a:rPr>
              <a:t>Des formations sous statut étudiant</a:t>
            </a:r>
            <a:endParaRPr lang="fr-FR" sz="1400" dirty="0">
              <a:solidFill>
                <a:schemeClr val="accent1"/>
              </a:solidFill>
            </a:endParaRPr>
          </a:p>
          <a:p>
            <a:pPr marL="537750" lvl="1" indent="-285750" algn="just">
              <a:buClr>
                <a:schemeClr val="tx2"/>
              </a:buClr>
              <a:buFont typeface="Wingdings" panose="05000000000000000000" pitchFamily="2" charset="2"/>
              <a:buChar char="§"/>
            </a:pPr>
            <a:r>
              <a:rPr lang="fr-FR" sz="1300" b="1" dirty="0">
                <a:solidFill>
                  <a:schemeClr val="accent1"/>
                </a:solidFill>
              </a:rPr>
              <a:t>Formations dites « non sélectives » </a:t>
            </a:r>
            <a:r>
              <a:rPr lang="fr-FR" sz="1300" dirty="0">
                <a:solidFill>
                  <a:schemeClr val="accent1"/>
                </a:solidFill>
              </a:rPr>
              <a:t>: les différentes licences (dont les licences « accès santé »), les licences professorat des écoles (LPE) et les parcours d’accès aux études de santé (PASS). </a:t>
            </a:r>
          </a:p>
          <a:p>
            <a:pPr marL="537750" lvl="1" indent="-285750" algn="just">
              <a:buClr>
                <a:schemeClr val="tx2"/>
              </a:buClr>
              <a:buFont typeface="Wingdings" panose="05000000000000000000" pitchFamily="2" charset="2"/>
              <a:buChar char="§"/>
            </a:pPr>
            <a:r>
              <a:rPr lang="fr-FR" sz="1300" b="1" dirty="0">
                <a:solidFill>
                  <a:schemeClr val="accent1"/>
                </a:solidFill>
              </a:rPr>
              <a:t>Formations dites «  sélectives » </a:t>
            </a:r>
            <a:r>
              <a:rPr lang="fr-FR" sz="1300" dirty="0">
                <a:solidFill>
                  <a:schemeClr val="accent1"/>
                </a:solidFill>
              </a:rPr>
              <a:t>: les classes prépa, BTS, BUT (</a:t>
            </a:r>
            <a:r>
              <a:rPr lang="fr-FR" sz="1300" dirty="0" err="1">
                <a:solidFill>
                  <a:schemeClr val="accent1"/>
                </a:solidFill>
              </a:rPr>
              <a:t>Bachelor</a:t>
            </a:r>
            <a:r>
              <a:rPr lang="fr-FR" sz="1300" dirty="0">
                <a:solidFill>
                  <a:schemeClr val="accent1"/>
                </a:solidFill>
              </a:rPr>
              <a:t> universitaire de technologie ), formations en soins infirmiers (en IFSI) et autres formations paramédicales, formations en travail social (en EFTS), écoles d’ingénieur, de commerce et de management, Sciences Po/ Instituts d’Études Politiques, écoles vétérinaires, formations aux métiers de la culture, du sport, etc.</a:t>
            </a:r>
          </a:p>
          <a:p>
            <a:pPr marL="171450" indent="-171450">
              <a:spcAft>
                <a:spcPts val="0"/>
              </a:spcAft>
              <a:buClr>
                <a:schemeClr val="bg2"/>
              </a:buClr>
              <a:buFont typeface="Courier New" panose="02070309020205020404" pitchFamily="49" charset="0"/>
              <a:buChar char="o"/>
            </a:pPr>
            <a:endParaRPr lang="fr-FR" sz="1400" dirty="0">
              <a:solidFill>
                <a:schemeClr val="accent1"/>
              </a:solidFill>
            </a:endParaRPr>
          </a:p>
          <a:p>
            <a:pPr algn="just">
              <a:spcAft>
                <a:spcPts val="0"/>
              </a:spcAft>
              <a:buClr>
                <a:schemeClr val="bg2"/>
              </a:buClr>
            </a:pPr>
            <a:r>
              <a:rPr lang="fr-FR" sz="1400" b="1" dirty="0">
                <a:solidFill>
                  <a:schemeClr val="bg1"/>
                </a:solidFill>
                <a:highlight>
                  <a:srgbClr val="0000FF"/>
                </a:highlight>
              </a:rPr>
              <a:t>Des formations sous statut apprenti (en alternance)</a:t>
            </a:r>
            <a:endParaRPr lang="fr-FR" sz="1400" dirty="0">
              <a:solidFill>
                <a:schemeClr val="accent1"/>
              </a:solidFill>
            </a:endParaRPr>
          </a:p>
          <a:p>
            <a:pPr marL="537750" lvl="1" indent="-285750" algn="just">
              <a:spcAft>
                <a:spcPts val="0"/>
              </a:spcAft>
              <a:buClr>
                <a:schemeClr val="tx2"/>
              </a:buClr>
              <a:buFont typeface="Wingdings" panose="05000000000000000000" pitchFamily="2" charset="2"/>
              <a:buChar char="§"/>
            </a:pPr>
            <a:r>
              <a:rPr lang="fr-FR" sz="1300" dirty="0">
                <a:solidFill>
                  <a:schemeClr val="accent1"/>
                </a:solidFill>
              </a:rPr>
              <a:t>L’apprentissage associe enseignements académiques et expérience concrète dans une entreprise.</a:t>
            </a:r>
          </a:p>
          <a:p>
            <a:pPr marL="537750" lvl="1" indent="-285750" algn="just">
              <a:spcAft>
                <a:spcPts val="0"/>
              </a:spcAft>
              <a:buClr>
                <a:schemeClr val="tx2"/>
              </a:buClr>
              <a:buFont typeface="Wingdings" panose="05000000000000000000" pitchFamily="2" charset="2"/>
              <a:buChar char="§"/>
            </a:pPr>
            <a:r>
              <a:rPr lang="fr-FR" sz="1300" dirty="0">
                <a:solidFill>
                  <a:schemeClr val="accent1"/>
                </a:solidFill>
              </a:rPr>
              <a:t>L’apprentissage est proposé dans différentes formations (BTS, BUT, DEUST, Licences, etc.).</a:t>
            </a:r>
          </a:p>
          <a:p>
            <a:pPr marL="171450" indent="-171450">
              <a:spcAft>
                <a:spcPts val="0"/>
              </a:spcAft>
              <a:buClr>
                <a:schemeClr val="bg2"/>
              </a:buClr>
              <a:buFont typeface="Courier New" panose="02070309020205020404" pitchFamily="49" charset="0"/>
              <a:buChar char="o"/>
            </a:pPr>
            <a:endParaRPr lang="fr-FR" sz="1400" dirty="0">
              <a:solidFill>
                <a:schemeClr val="accent1"/>
              </a:solidFill>
            </a:endParaRPr>
          </a:p>
          <a:p>
            <a:endParaRPr lang="fr-FR" sz="1400" dirty="0">
              <a:solidFill>
                <a:schemeClr val="accent1"/>
              </a:solidFill>
            </a:endParaRPr>
          </a:p>
        </p:txBody>
      </p:sp>
      <p:sp>
        <p:nvSpPr>
          <p:cNvPr id="6" name="ZoneTexte 5"/>
          <p:cNvSpPr txBox="1"/>
          <p:nvPr/>
        </p:nvSpPr>
        <p:spPr>
          <a:xfrm>
            <a:off x="4499992" y="114767"/>
            <a:ext cx="4207668" cy="338554"/>
          </a:xfrm>
          <a:prstGeom prst="rect">
            <a:avLst/>
          </a:prstGeom>
          <a:solidFill>
            <a:schemeClr val="accent6">
              <a:lumMod val="60000"/>
              <a:lumOff val="40000"/>
            </a:schemeClr>
          </a:solidFill>
        </p:spPr>
        <p:txBody>
          <a:bodyPr wrap="square" rtlCol="0">
            <a:spAutoFit/>
          </a:bodyPr>
          <a:lstStyle/>
          <a:p>
            <a:pPr algn="ctr"/>
            <a:r>
              <a:rPr lang="fr-FR" sz="1600" b="1" cap="small" dirty="0"/>
              <a:t>Les formations sur parcoursup</a:t>
            </a:r>
          </a:p>
        </p:txBody>
      </p:sp>
    </p:spTree>
    <p:extLst>
      <p:ext uri="{BB962C8B-B14F-4D97-AF65-F5344CB8AC3E}">
        <p14:creationId xmlns:p14="http://schemas.microsoft.com/office/powerpoint/2010/main" val="1900164027"/>
      </p:ext>
    </p:extLst>
  </p:cSld>
  <p:clrMapOvr>
    <a:masterClrMapping/>
  </p:clrMapOvr>
</p:sld>
</file>

<file path=ppt/theme/theme1.xml><?xml version="1.0" encoding="utf-8"?>
<a:theme xmlns:a="http://schemas.openxmlformats.org/drawingml/2006/main" name="OPÉRATEURS">
  <a:themeElements>
    <a:clrScheme name="psup23">
      <a:dk1>
        <a:srgbClr val="000091"/>
      </a:dk1>
      <a:lt1>
        <a:srgbClr val="FFFFFF"/>
      </a:lt1>
      <a:dk2>
        <a:srgbClr val="000091"/>
      </a:dk2>
      <a:lt2>
        <a:srgbClr val="E1000F"/>
      </a:lt2>
      <a:accent1>
        <a:srgbClr val="000000"/>
      </a:accent1>
      <a:accent2>
        <a:srgbClr val="34BAB5"/>
      </a:accent2>
      <a:accent3>
        <a:srgbClr val="34CB69"/>
      </a:accent3>
      <a:accent4>
        <a:srgbClr val="79B1E8"/>
      </a:accent4>
      <a:accent5>
        <a:srgbClr val="FFCA00"/>
      </a:accent5>
      <a:accent6>
        <a:srgbClr val="FF9575"/>
      </a:accent6>
      <a:hlink>
        <a:srgbClr val="E1000F"/>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2.xml><?xml version="1.0" encoding="utf-8"?>
<a:theme xmlns:a="http://schemas.openxmlformats.org/drawingml/2006/main" name="1_OPÉRATEURS">
  <a:themeElements>
    <a:clrScheme name="psup23">
      <a:dk1>
        <a:srgbClr val="000091"/>
      </a:dk1>
      <a:lt1>
        <a:srgbClr val="FFFFFF"/>
      </a:lt1>
      <a:dk2>
        <a:srgbClr val="000091"/>
      </a:dk2>
      <a:lt2>
        <a:srgbClr val="E1000F"/>
      </a:lt2>
      <a:accent1>
        <a:srgbClr val="000000"/>
      </a:accent1>
      <a:accent2>
        <a:srgbClr val="34BAB5"/>
      </a:accent2>
      <a:accent3>
        <a:srgbClr val="34CB69"/>
      </a:accent3>
      <a:accent4>
        <a:srgbClr val="79B1E8"/>
      </a:accent4>
      <a:accent5>
        <a:srgbClr val="FFCA00"/>
      </a:accent5>
      <a:accent6>
        <a:srgbClr val="FF9575"/>
      </a:accent6>
      <a:hlink>
        <a:srgbClr val="E1000F"/>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7922</TotalTime>
  <Words>2901</Words>
  <Application>Microsoft Office PowerPoint</Application>
  <PresentationFormat>Affichage à l'écran (16:9)</PresentationFormat>
  <Paragraphs>218</Paragraphs>
  <Slides>24</Slides>
  <Notes>0</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24</vt:i4>
      </vt:variant>
    </vt:vector>
  </HeadingPairs>
  <TitlesOfParts>
    <vt:vector size="32" baseType="lpstr">
      <vt:lpstr>Arial</vt:lpstr>
      <vt:lpstr>Calibri</vt:lpstr>
      <vt:lpstr>Courier New</vt:lpstr>
      <vt:lpstr>Marianne</vt:lpstr>
      <vt:lpstr>Marianne Light</vt:lpstr>
      <vt:lpstr>Wingdings</vt:lpstr>
      <vt:lpstr>OPÉRATEURS</vt:lpstr>
      <vt:lpstr>1_OPÉRATEURS</vt:lpstr>
      <vt:lpstr>Présentation PowerPoint</vt:lpstr>
      <vt:lpstr>Présentation PowerPoint</vt:lpstr>
      <vt:lpstr>Présentation PowerPoint</vt:lpstr>
      <vt:lpstr>Présentation PowerPoint</vt:lpstr>
      <vt:lpstr>Présentation PowerPoint</vt:lpstr>
      <vt:lpstr>LE BON RÉFLEXE : S’INFORMER</vt:lpstr>
      <vt:lpstr>LE BON REFLEXE : ÉCHANGER, SE PRÉPARER</vt:lpstr>
      <vt:lpstr>S’inscrire sur Parcoursup à partir du 19 janvier 2026 </vt:lpstr>
      <vt:lpstr>Présentation PowerPoint</vt:lpstr>
      <vt:lpstr>Présentation PowerPoint</vt:lpstr>
      <vt:lpstr>Présentation PowerPoint</vt:lpstr>
      <vt:lpstr>&gt;&gt; une rubrique dédiée aux critères d’analyse des candidatures avec une présentation globale et détaillée       &gt;&gt; la rubrique « Conseils » pour faire passer des messages aux candidats       &gt;&gt; Des rapports d’analyse des candidatures de l’année riches en données pour réfléchir      </vt:lpstr>
      <vt:lpstr>&gt;&gt; des chiffres globaux d’accès à la formation calculés à la fin de la phase principale 2025  &gt;&gt; des chiffres déclinables pour chaque type de baccalauréat français : général, technologique, professionnel </vt:lpstr>
      <vt:lpstr>Des conseils personnalisés pour vous aider  : consultez les critères spécifiques de la formation  diversifiez vos vœux en alternant vœux d’ambition, de raison, de précaution</vt:lpstr>
      <vt:lpstr>Présentation PowerPoint</vt:lpstr>
      <vt:lpstr>Présentation PowerPoint</vt:lpstr>
      <vt:lpstr>Présentation PowerPoint</vt:lpstr>
      <vt:lpstr>Présentation PowerPoint</vt:lpstr>
      <vt:lpstr>Présentation PowerPoint</vt:lpstr>
      <vt:lpstr>Mardi 2 juin 2026 &gt; samedi 11 juillet 2026 Je reçois les réponses des formations et je décide</vt:lpstr>
      <vt:lpstr>Présentation PowerPoint</vt:lpstr>
      <vt:lpstr>Des services pour vous aider et répondre à vos questions</vt:lpstr>
      <vt:lpstr>Pensez aussi à préparer votre future vie d’étudiant(e)</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Geraci Peggy</cp:lastModifiedBy>
  <cp:revision>406</cp:revision>
  <dcterms:created xsi:type="dcterms:W3CDTF">2020-10-27T08:44:50Z</dcterms:created>
  <dcterms:modified xsi:type="dcterms:W3CDTF">2025-12-03T14:58:28Z</dcterms:modified>
</cp:coreProperties>
</file>